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4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413" r:id="rId4"/>
    <p:sldId id="395" r:id="rId5"/>
    <p:sldId id="402" r:id="rId6"/>
    <p:sldId id="433" r:id="rId7"/>
    <p:sldId id="444" r:id="rId8"/>
    <p:sldId id="441" r:id="rId9"/>
    <p:sldId id="465" r:id="rId10"/>
    <p:sldId id="467" r:id="rId11"/>
    <p:sldId id="446" r:id="rId12"/>
    <p:sldId id="447" r:id="rId13"/>
    <p:sldId id="448" r:id="rId14"/>
    <p:sldId id="412" r:id="rId15"/>
    <p:sldId id="432" r:id="rId16"/>
    <p:sldId id="470" r:id="rId17"/>
    <p:sldId id="443" r:id="rId18"/>
    <p:sldId id="472" r:id="rId19"/>
    <p:sldId id="473" r:id="rId20"/>
    <p:sldId id="474" r:id="rId21"/>
    <p:sldId id="475" r:id="rId22"/>
    <p:sldId id="445" r:id="rId23"/>
    <p:sldId id="450" r:id="rId24"/>
    <p:sldId id="460" r:id="rId25"/>
    <p:sldId id="463" r:id="rId26"/>
    <p:sldId id="452" r:id="rId27"/>
    <p:sldId id="455" r:id="rId28"/>
    <p:sldId id="461" r:id="rId29"/>
    <p:sldId id="462" r:id="rId30"/>
    <p:sldId id="466" r:id="rId31"/>
    <p:sldId id="458" r:id="rId32"/>
    <p:sldId id="457" r:id="rId33"/>
  </p:sldIdLst>
  <p:sldSz cx="9144000" cy="6858000" type="screen4x3"/>
  <p:notesSz cx="6797675" cy="9928225"/>
  <p:embeddedFontLst>
    <p:embeddedFont>
      <p:font typeface="Georgia" pitchFamily="18" charset="0"/>
      <p:regular r:id="rId36"/>
      <p:bold r:id="rId37"/>
      <p:italic r:id="rId38"/>
      <p:boldItalic r:id="rId39"/>
    </p:embeddedFont>
    <p:embeddedFont>
      <p:font typeface="Optima" charset="0"/>
      <p:regular r:id="rId40"/>
      <p:bold r:id="rId41"/>
      <p:italic r:id="rId42"/>
      <p:boldItalic r:id="rId43"/>
    </p:embeddedFont>
    <p:embeddedFont>
      <p:font typeface="Cambria Math" pitchFamily="18" charset="0"/>
      <p:regular r:id="rId44"/>
    </p:embeddedFont>
    <p:embeddedFont>
      <p:font typeface="Verdana" pitchFamily="34" charset="0"/>
      <p:regular r:id="rId45"/>
      <p:bold r:id="rId46"/>
      <p:italic r:id="rId47"/>
      <p:boldItalic r:id="rId48"/>
    </p:embeddedFont>
    <p:embeddedFont>
      <p:font typeface="Calibri" pitchFamily="34" charset="0"/>
      <p:regular r:id="rId49"/>
      <p:bold r:id="rId50"/>
      <p:italic r:id="rId51"/>
      <p:boldItalic r:id="rId52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tim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tim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tim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tim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tima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tima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tima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tima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tima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D00"/>
    <a:srgbClr val="1F03ED"/>
    <a:srgbClr val="FFD08B"/>
    <a:srgbClr val="FFCCCC"/>
    <a:srgbClr val="FFFF99"/>
    <a:srgbClr val="966B00"/>
    <a:srgbClr val="993300"/>
    <a:srgbClr val="CB902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9753" autoAdjust="0"/>
  </p:normalViewPr>
  <p:slideViewPr>
    <p:cSldViewPr>
      <p:cViewPr>
        <p:scale>
          <a:sx n="75" d="100"/>
          <a:sy n="75" d="100"/>
        </p:scale>
        <p:origin x="-7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os\Doutorado\Papers%20e%20trabalho%20de%20investigacao\Papers\AEEE%20-%20enero%202010\apresenta&#231;&#227;o\DR%20grafico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os\Doutorado\Papers%20e%20trabalho%20de%20investigacao\Papers\AEEE%20-%20enero%202010\apresenta&#231;&#227;o\DR%20grafico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S"/>
              <a:t>Efficiency effect</a:t>
            </a:r>
          </a:p>
        </c:rich>
      </c:tx>
      <c:layout>
        <c:manualLayout>
          <c:xMode val="edge"/>
          <c:yMode val="edge"/>
          <c:x val="0.5500918430843843"/>
          <c:y val="4.58087957697200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7518518518519"/>
          <c:y val="0.17603618696599249"/>
          <c:w val="0.82926431844215354"/>
          <c:h val="0.55027084380409963"/>
        </c:manualLayout>
      </c:layout>
      <c:lineChart>
        <c:grouping val="standard"/>
        <c:varyColors val="0"/>
        <c:ser>
          <c:idx val="2"/>
          <c:order val="0"/>
          <c:tx>
            <c:v>Original domestic demand</c:v>
          </c:tx>
          <c:spPr>
            <a:ln cmpd="dbl">
              <a:solidFill>
                <a:schemeClr val="tx1"/>
              </a:solidFill>
              <a:prstDash val="solid"/>
            </a:ln>
          </c:spPr>
          <c:marker>
            <c:symbol val="none"/>
          </c:marker>
          <c:val>
            <c:numRef>
              <c:f>'Gráficos_invierno-verano (2)'!$F$18:$AC$18</c:f>
              <c:numCache>
                <c:formatCode>General</c:formatCode>
                <c:ptCount val="24"/>
                <c:pt idx="0">
                  <c:v>8081.5762541093354</c:v>
                </c:pt>
                <c:pt idx="1">
                  <c:v>5818.4833487379765</c:v>
                </c:pt>
                <c:pt idx="2">
                  <c:v>3994.2756686077437</c:v>
                </c:pt>
                <c:pt idx="3">
                  <c:v>3495.4910755443607</c:v>
                </c:pt>
                <c:pt idx="4">
                  <c:v>3267.3880427092918</c:v>
                </c:pt>
                <c:pt idx="5">
                  <c:v>3358.0269505043921</c:v>
                </c:pt>
                <c:pt idx="6">
                  <c:v>3354.3826580647037</c:v>
                </c:pt>
                <c:pt idx="7">
                  <c:v>5101.8028650269534</c:v>
                </c:pt>
                <c:pt idx="8">
                  <c:v>6072.1394441822731</c:v>
                </c:pt>
                <c:pt idx="9">
                  <c:v>6121.6059399541655</c:v>
                </c:pt>
                <c:pt idx="10">
                  <c:v>6767.9250996135197</c:v>
                </c:pt>
                <c:pt idx="11">
                  <c:v>7290.2488909550466</c:v>
                </c:pt>
                <c:pt idx="12">
                  <c:v>8397.1719827135239</c:v>
                </c:pt>
                <c:pt idx="13">
                  <c:v>9375.810488426212</c:v>
                </c:pt>
                <c:pt idx="14">
                  <c:v>9589.8860901606513</c:v>
                </c:pt>
                <c:pt idx="15">
                  <c:v>9077.1659463157048</c:v>
                </c:pt>
                <c:pt idx="16">
                  <c:v>8706.5594231330251</c:v>
                </c:pt>
                <c:pt idx="17">
                  <c:v>9123.4119485031752</c:v>
                </c:pt>
                <c:pt idx="18">
                  <c:v>10383.572192275893</c:v>
                </c:pt>
                <c:pt idx="19">
                  <c:v>11344.017606695283</c:v>
                </c:pt>
                <c:pt idx="20">
                  <c:v>11837.750153847663</c:v>
                </c:pt>
                <c:pt idx="21">
                  <c:v>12977.096107714986</c:v>
                </c:pt>
                <c:pt idx="22">
                  <c:v>12404.432049243555</c:v>
                </c:pt>
                <c:pt idx="23">
                  <c:v>10531.166156344147</c:v>
                </c:pt>
              </c:numCache>
            </c:numRef>
          </c:val>
          <c:smooth val="0"/>
        </c:ser>
        <c:ser>
          <c:idx val="3"/>
          <c:order val="1"/>
          <c:tx>
            <c:v>DR domestic demand</c:v>
          </c:tx>
          <c:spPr>
            <a:ln cmpd="dbl">
              <a:solidFill>
                <a:schemeClr val="accent2"/>
              </a:solidFill>
              <a:prstDash val="sysDash"/>
            </a:ln>
          </c:spPr>
          <c:marker>
            <c:symbol val="none"/>
          </c:marker>
          <c:val>
            <c:numRef>
              <c:f>'Gráficos_invierno-verano (2)'!$F$24:$AC$24</c:f>
              <c:numCache>
                <c:formatCode>General</c:formatCode>
                <c:ptCount val="24"/>
                <c:pt idx="0">
                  <c:v>7081.5762541093354</c:v>
                </c:pt>
                <c:pt idx="1">
                  <c:v>4818.4833487379765</c:v>
                </c:pt>
                <c:pt idx="2">
                  <c:v>3994.2756686077437</c:v>
                </c:pt>
                <c:pt idx="3">
                  <c:v>3495.4910755443607</c:v>
                </c:pt>
                <c:pt idx="4">
                  <c:v>3267.3880427092918</c:v>
                </c:pt>
                <c:pt idx="5">
                  <c:v>3358.0269505043921</c:v>
                </c:pt>
                <c:pt idx="6">
                  <c:v>3354.3826580647037</c:v>
                </c:pt>
                <c:pt idx="7">
                  <c:v>4601.8028650269534</c:v>
                </c:pt>
                <c:pt idx="8">
                  <c:v>5572.1394441822731</c:v>
                </c:pt>
                <c:pt idx="9">
                  <c:v>5621.6059399541655</c:v>
                </c:pt>
                <c:pt idx="10">
                  <c:v>6267.9250996135197</c:v>
                </c:pt>
                <c:pt idx="11">
                  <c:v>6790.2488909550466</c:v>
                </c:pt>
                <c:pt idx="12">
                  <c:v>7897.1719827135239</c:v>
                </c:pt>
                <c:pt idx="13">
                  <c:v>8542.3618856277099</c:v>
                </c:pt>
                <c:pt idx="14">
                  <c:v>8723.3273223128162</c:v>
                </c:pt>
                <c:pt idx="15">
                  <c:v>8082.7544795442136</c:v>
                </c:pt>
                <c:pt idx="16">
                  <c:v>7785.8806583544419</c:v>
                </c:pt>
                <c:pt idx="17">
                  <c:v>8133.6481536235924</c:v>
                </c:pt>
                <c:pt idx="18">
                  <c:v>9177.6996178305708</c:v>
                </c:pt>
                <c:pt idx="19">
                  <c:v>10160.71176828251</c:v>
                </c:pt>
                <c:pt idx="20">
                  <c:v>10656.125832927195</c:v>
                </c:pt>
                <c:pt idx="21">
                  <c:v>12897.761460049152</c:v>
                </c:pt>
                <c:pt idx="22">
                  <c:v>12453.361792907423</c:v>
                </c:pt>
                <c:pt idx="23">
                  <c:v>10739.878581806974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587648"/>
        <c:axId val="190726528"/>
      </c:lineChart>
      <c:catAx>
        <c:axId val="19058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726528"/>
        <c:crosses val="autoZero"/>
        <c:auto val="1"/>
        <c:lblAlgn val="ctr"/>
        <c:lblOffset val="100"/>
        <c:noMultiLvlLbl val="0"/>
      </c:catAx>
      <c:valAx>
        <c:axId val="1907265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5876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4235108820160354"/>
          <c:w val="1"/>
          <c:h val="0.1576489117983979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Load displacement effect</a:t>
            </a:r>
            <a:endParaRPr lang="es-ES"/>
          </a:p>
        </c:rich>
      </c:tx>
      <c:layout>
        <c:manualLayout>
          <c:xMode val="edge"/>
          <c:yMode val="edge"/>
          <c:x val="0.29506955684667951"/>
          <c:y val="4.0718929573084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7518518518519"/>
          <c:y val="0.17603618696599252"/>
          <c:w val="0.82926431844215354"/>
          <c:h val="0.55027084380409963"/>
        </c:manualLayout>
      </c:layout>
      <c:lineChart>
        <c:grouping val="standard"/>
        <c:varyColors val="0"/>
        <c:ser>
          <c:idx val="2"/>
          <c:order val="0"/>
          <c:tx>
            <c:v>Original domestic demand</c:v>
          </c:tx>
          <c:spPr>
            <a:ln cmpd="dbl">
              <a:solidFill>
                <a:schemeClr val="tx1"/>
              </a:solidFill>
              <a:prstDash val="solid"/>
            </a:ln>
          </c:spPr>
          <c:marker>
            <c:symbol val="none"/>
          </c:marker>
          <c:val>
            <c:numRef>
              <c:f>'Gráficos_invierno-verano (2)'!$F$19:$AC$19</c:f>
              <c:numCache>
                <c:formatCode>General</c:formatCode>
                <c:ptCount val="24"/>
                <c:pt idx="0">
                  <c:v>8081.5762541093354</c:v>
                </c:pt>
                <c:pt idx="1">
                  <c:v>5818.4833487379765</c:v>
                </c:pt>
                <c:pt idx="2">
                  <c:v>3994.2756686077437</c:v>
                </c:pt>
                <c:pt idx="3">
                  <c:v>3495.4910755443607</c:v>
                </c:pt>
                <c:pt idx="4">
                  <c:v>3267.3880427092918</c:v>
                </c:pt>
                <c:pt idx="5">
                  <c:v>3358.0269505043921</c:v>
                </c:pt>
                <c:pt idx="6">
                  <c:v>3354.3826580647037</c:v>
                </c:pt>
                <c:pt idx="7">
                  <c:v>5101.8028650269534</c:v>
                </c:pt>
                <c:pt idx="8">
                  <c:v>6072.1394441822731</c:v>
                </c:pt>
                <c:pt idx="9">
                  <c:v>6121.6059399541655</c:v>
                </c:pt>
                <c:pt idx="10">
                  <c:v>6767.9250996135197</c:v>
                </c:pt>
                <c:pt idx="11">
                  <c:v>7290.2488909550466</c:v>
                </c:pt>
                <c:pt idx="12">
                  <c:v>8397.1719827135239</c:v>
                </c:pt>
                <c:pt idx="13">
                  <c:v>9375.810488426212</c:v>
                </c:pt>
                <c:pt idx="14">
                  <c:v>9589.8860901606513</c:v>
                </c:pt>
                <c:pt idx="15">
                  <c:v>9077.1659463157048</c:v>
                </c:pt>
                <c:pt idx="16">
                  <c:v>8706.5594231330251</c:v>
                </c:pt>
                <c:pt idx="17">
                  <c:v>9123.4119485031752</c:v>
                </c:pt>
                <c:pt idx="18">
                  <c:v>10383.572192275893</c:v>
                </c:pt>
                <c:pt idx="19">
                  <c:v>11344.017606695283</c:v>
                </c:pt>
                <c:pt idx="20">
                  <c:v>11837.750153847663</c:v>
                </c:pt>
                <c:pt idx="21">
                  <c:v>12977.096107714986</c:v>
                </c:pt>
                <c:pt idx="22">
                  <c:v>12404.432049243555</c:v>
                </c:pt>
                <c:pt idx="23">
                  <c:v>10531.166156344147</c:v>
                </c:pt>
              </c:numCache>
            </c:numRef>
          </c:val>
          <c:smooth val="0"/>
        </c:ser>
        <c:ser>
          <c:idx val="3"/>
          <c:order val="1"/>
          <c:tx>
            <c:v>DR domestic demand</c:v>
          </c:tx>
          <c:spPr>
            <a:ln cmpd="dbl">
              <a:solidFill>
                <a:schemeClr val="accent2"/>
              </a:solidFill>
              <a:prstDash val="sysDash"/>
            </a:ln>
          </c:spPr>
          <c:marker>
            <c:symbol val="none"/>
          </c:marker>
          <c:val>
            <c:numRef>
              <c:f>'Gráficos_invierno-verano (2)'!$F$25:$AC$25</c:f>
              <c:numCache>
                <c:formatCode>General</c:formatCode>
                <c:ptCount val="24"/>
                <c:pt idx="0">
                  <c:v>7843.8828348708457</c:v>
                </c:pt>
                <c:pt idx="1">
                  <c:v>5693.7669861261156</c:v>
                </c:pt>
                <c:pt idx="2">
                  <c:v>5332.9945770821387</c:v>
                </c:pt>
                <c:pt idx="3">
                  <c:v>3362.8005808129178</c:v>
                </c:pt>
                <c:pt idx="4">
                  <c:v>4678.532271201374</c:v>
                </c:pt>
                <c:pt idx="5">
                  <c:v>6090.6498500530342</c:v>
                </c:pt>
                <c:pt idx="6">
                  <c:v>3539.7815528218252</c:v>
                </c:pt>
                <c:pt idx="7">
                  <c:v>5601.1230247041958</c:v>
                </c:pt>
                <c:pt idx="8">
                  <c:v>5494.0505674651113</c:v>
                </c:pt>
                <c:pt idx="9">
                  <c:v>4511.7718519384871</c:v>
                </c:pt>
                <c:pt idx="10">
                  <c:v>4784.2229152440095</c:v>
                </c:pt>
                <c:pt idx="11">
                  <c:v>5365.6231837429141</c:v>
                </c:pt>
                <c:pt idx="12">
                  <c:v>6843.695165911553</c:v>
                </c:pt>
                <c:pt idx="13">
                  <c:v>8042.3618856278244</c:v>
                </c:pt>
                <c:pt idx="14">
                  <c:v>8223.3273223128162</c:v>
                </c:pt>
                <c:pt idx="15">
                  <c:v>7582.7544795442136</c:v>
                </c:pt>
                <c:pt idx="16">
                  <c:v>7285.8806583544419</c:v>
                </c:pt>
                <c:pt idx="17">
                  <c:v>7633.6481536235924</c:v>
                </c:pt>
                <c:pt idx="18">
                  <c:v>8677.6996178305708</c:v>
                </c:pt>
                <c:pt idx="19">
                  <c:v>9660.711768282501</c:v>
                </c:pt>
                <c:pt idx="20">
                  <c:v>10156.125832927195</c:v>
                </c:pt>
                <c:pt idx="21">
                  <c:v>12397.761460049152</c:v>
                </c:pt>
                <c:pt idx="22">
                  <c:v>11953.361792907423</c:v>
                </c:pt>
                <c:pt idx="23">
                  <c:v>10239.878581806974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20288"/>
        <c:axId val="6621824"/>
      </c:lineChart>
      <c:catAx>
        <c:axId val="66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621824"/>
        <c:crosses val="autoZero"/>
        <c:auto val="1"/>
        <c:lblAlgn val="ctr"/>
        <c:lblOffset val="100"/>
        <c:noMultiLvlLbl val="0"/>
      </c:catAx>
      <c:valAx>
        <c:axId val="6621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6202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4235108820160354"/>
          <c:w val="1"/>
          <c:h val="0.1576489117983979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A86CB2-13E3-477F-B967-4E13F81A286C}" type="datetimeFigureOut">
              <a:rPr lang="es-ES"/>
              <a:pPr>
                <a:defRPr/>
              </a:pPr>
              <a:t>30/10/2012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99DBBF-C3B1-45DD-B05B-05FFF5F5B34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271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81" rIns="95558" bIns="47781" numCol="1" anchor="t" anchorCtr="0" compatLnSpc="1">
            <a:prstTxWarp prst="textNoShape">
              <a:avLst/>
            </a:prstTxWarp>
          </a:bodyPr>
          <a:lstStyle>
            <a:lvl1pPr algn="l" defTabSz="95570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81" rIns="95558" bIns="47781" numCol="1" anchor="t" anchorCtr="0" compatLnSpc="1">
            <a:prstTxWarp prst="textNoShape">
              <a:avLst/>
            </a:prstTxWarp>
          </a:bodyPr>
          <a:lstStyle>
            <a:lvl1pPr algn="r" defTabSz="95570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81" rIns="95558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81" rIns="95558" bIns="47781" numCol="1" anchor="b" anchorCtr="0" compatLnSpc="1">
            <a:prstTxWarp prst="textNoShape">
              <a:avLst/>
            </a:prstTxWarp>
          </a:bodyPr>
          <a:lstStyle>
            <a:lvl1pPr algn="l" defTabSz="95570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81" rIns="95558" bIns="47781" numCol="1" anchor="b" anchorCtr="0" compatLnSpc="1">
            <a:prstTxWarp prst="textNoShape">
              <a:avLst/>
            </a:prstTxWarp>
          </a:bodyPr>
          <a:lstStyle>
            <a:lvl1pPr algn="r" defTabSz="955705">
              <a:defRPr sz="1300">
                <a:latin typeface="Arial" charset="0"/>
              </a:defRPr>
            </a:lvl1pPr>
          </a:lstStyle>
          <a:p>
            <a:pPr>
              <a:defRPr/>
            </a:pPr>
            <a:fld id="{9A32A997-F03D-4ECA-B924-2C68D1E3D5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477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Optima" pitchFamily="2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Optima" pitchFamily="2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Optima" pitchFamily="2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Optima" pitchFamily="2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Optima" pitchFamily="2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9pPr>
          </a:lstStyle>
          <a:p>
            <a:pPr eaLnBrk="1" hangingPunct="1"/>
            <a:fld id="{80FAFDDB-B63E-4AFB-83B4-CFE3BB3D171E}" type="slidenum">
              <a:rPr lang="es-ES" smtClean="0">
                <a:latin typeface="Arial" charset="0"/>
              </a:rPr>
              <a:pPr eaLnBrk="1" hangingPunct="1"/>
              <a:t>1</a:t>
            </a:fld>
            <a:endParaRPr lang="es-ES" dirty="0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8875" cy="372586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9pPr>
          </a:lstStyle>
          <a:p>
            <a:pPr eaLnBrk="1" hangingPunct="1"/>
            <a:fld id="{3E9B711C-AE61-46D9-8772-B5FA6FF847E1}" type="slidenum">
              <a:rPr lang="es-ES" smtClean="0">
                <a:latin typeface="Arial" charset="0"/>
              </a:rPr>
              <a:pPr eaLnBrk="1" hangingPunct="1"/>
              <a:t>14</a:t>
            </a:fld>
            <a:endParaRPr lang="es-E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49224250-70D7-465F-89C0-F4A7C36A978D}" type="slidenum">
              <a:rPr lang="es-ES" smtClean="0">
                <a:latin typeface="Arial" pitchFamily="34" charset="0"/>
              </a:rPr>
              <a:pPr defTabSz="954088"/>
              <a:t>15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2A997-F03D-4ECA-B924-2C68D1E3D575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391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2A997-F03D-4ECA-B924-2C68D1E3D575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391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2A997-F03D-4ECA-B924-2C68D1E3D575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391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2A997-F03D-4ECA-B924-2C68D1E3D575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391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2A997-F03D-4ECA-B924-2C68D1E3D575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391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9pPr>
          </a:lstStyle>
          <a:p>
            <a:pPr eaLnBrk="1" hangingPunct="1"/>
            <a:fld id="{3E9B711C-AE61-46D9-8772-B5FA6FF847E1}" type="slidenum">
              <a:rPr lang="es-ES" smtClean="0">
                <a:latin typeface="Arial" charset="0"/>
              </a:rPr>
              <a:pPr eaLnBrk="1" hangingPunct="1"/>
              <a:t>23</a:t>
            </a:fld>
            <a:endParaRPr lang="es-E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Optima" pitchFamily="2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Optima" pitchFamily="2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Optima" pitchFamily="2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Optima" pitchFamily="2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Optima" pitchFamily="2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9pPr>
          </a:lstStyle>
          <a:p>
            <a:pPr eaLnBrk="1" hangingPunct="1"/>
            <a:fld id="{FF7E0CDC-A7FF-4CFF-8744-8C3E33A40E78}" type="slidenum">
              <a:rPr lang="es-ES" smtClean="0">
                <a:latin typeface="Arial" charset="0"/>
              </a:rPr>
              <a:pPr eaLnBrk="1" hangingPunct="1"/>
              <a:t>24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9pPr>
          </a:lstStyle>
          <a:p>
            <a:pPr eaLnBrk="1" hangingPunct="1"/>
            <a:fld id="{3E9B711C-AE61-46D9-8772-B5FA6FF847E1}" type="slidenum">
              <a:rPr lang="es-ES" smtClean="0">
                <a:latin typeface="Arial" charset="0"/>
              </a:rPr>
              <a:pPr eaLnBrk="1" hangingPunct="1"/>
              <a:t>26</a:t>
            </a:fld>
            <a:endParaRPr lang="es-E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Optima" pitchFamily="2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Optima" pitchFamily="2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Optima" pitchFamily="2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Optima" pitchFamily="2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Optima" pitchFamily="2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9pPr>
          </a:lstStyle>
          <a:p>
            <a:pPr eaLnBrk="1" hangingPunct="1"/>
            <a:fld id="{09113DB8-9FB4-45B3-A3D9-13E9890294E3}" type="slidenum">
              <a:rPr lang="es-ES" smtClean="0">
                <a:latin typeface="Arial" charset="0"/>
              </a:rPr>
              <a:pPr eaLnBrk="1" hangingPunct="1"/>
              <a:t>2</a:t>
            </a:fld>
            <a:endParaRPr lang="es-ES" dirty="0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11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3D39-160A-444C-8321-0BA50B774F3F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Optima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</a:defRPr>
            </a:lvl9pPr>
          </a:lstStyle>
          <a:p>
            <a:pPr eaLnBrk="1" hangingPunct="1"/>
            <a:fld id="{3E9B711C-AE61-46D9-8772-B5FA6FF847E1}" type="slidenum">
              <a:rPr lang="es-ES" smtClean="0">
                <a:latin typeface="Arial" charset="0"/>
              </a:rPr>
              <a:pPr eaLnBrk="1" hangingPunct="1"/>
              <a:t>3</a:t>
            </a:fld>
            <a:endParaRPr lang="es-E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49224250-70D7-465F-89C0-F4A7C36A978D}" type="slidenum">
              <a:rPr lang="es-ES" smtClean="0">
                <a:latin typeface="Arial" pitchFamily="34" charset="0"/>
              </a:rPr>
              <a:pPr defTabSz="954088"/>
              <a:t>4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49224250-70D7-465F-89C0-F4A7C36A978D}" type="slidenum">
              <a:rPr lang="es-ES" smtClean="0">
                <a:latin typeface="Arial" pitchFamily="34" charset="0"/>
              </a:rPr>
              <a:pPr defTabSz="954088"/>
              <a:t>5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49224250-70D7-465F-89C0-F4A7C36A978D}" type="slidenum">
              <a:rPr lang="es-ES" smtClean="0">
                <a:latin typeface="Arial" pitchFamily="34" charset="0"/>
              </a:rPr>
              <a:pPr defTabSz="954088"/>
              <a:t>7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49224250-70D7-465F-89C0-F4A7C36A978D}" type="slidenum">
              <a:rPr lang="es-ES" smtClean="0">
                <a:latin typeface="Arial" pitchFamily="34" charset="0"/>
              </a:rPr>
              <a:pPr defTabSz="954088"/>
              <a:t>11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49224250-70D7-465F-89C0-F4A7C36A978D}" type="slidenum">
              <a:rPr lang="es-ES" smtClean="0">
                <a:latin typeface="Arial" pitchFamily="34" charset="0"/>
              </a:rPr>
              <a:pPr defTabSz="954088"/>
              <a:t>12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49224250-70D7-465F-89C0-F4A7C36A978D}" type="slidenum">
              <a:rPr lang="es-ES" smtClean="0">
                <a:latin typeface="Arial" pitchFamily="34" charset="0"/>
              </a:rPr>
              <a:pPr defTabSz="954088"/>
              <a:t>13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Approximate the technological parameters to reflect the Top-down aggregate</a:t>
            </a:r>
          </a:p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 descr="Portada pres. Power 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14750" y="5956300"/>
            <a:ext cx="52863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O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sz="1400" b="0" i="0" kern="1200" dirty="0" smtClean="0">
                <a:solidFill>
                  <a:schemeClr val="tx1"/>
                </a:solidFill>
                <a:effectLst/>
                <a:latin typeface="Optima" pitchFamily="2" charset="0"/>
                <a:ea typeface="+mn-ea"/>
                <a:cs typeface="+mn-cs"/>
              </a:rPr>
              <a:t>November 9, 2012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4744" y="3429000"/>
            <a:ext cx="5286412" cy="1601787"/>
          </a:xfrm>
          <a:noFill/>
          <a:ln w="12700"/>
        </p:spPr>
        <p:txBody>
          <a:bodyPr lIns="90487" tIns="44450" rIns="90487" bIns="44450" anchor="ctr" anchorCtr="1"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4744" y="5027614"/>
            <a:ext cx="5286412" cy="901716"/>
          </a:xfrm>
        </p:spPr>
        <p:txBody>
          <a:bodyPr wrap="none" anchor="ctr" anchorCtr="1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 sz="1800" baseline="0"/>
            </a:lvl1pPr>
          </a:lstStyle>
          <a:p>
            <a:r>
              <a:rPr lang="es-ES" dirty="0" smtClean="0"/>
              <a:t>Haga clic para modificar el estilo de subtítulo del patrón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11117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se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20738" y="2420938"/>
            <a:ext cx="0" cy="9144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582613" y="3186113"/>
            <a:ext cx="493712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850900" y="1433513"/>
            <a:ext cx="0" cy="3048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754063" y="1557338"/>
            <a:ext cx="352425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2516188" y="1268413"/>
            <a:ext cx="0" cy="9144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2163763" y="1544638"/>
            <a:ext cx="493712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V="1">
            <a:off x="877888" y="5211763"/>
            <a:ext cx="0" cy="3048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H="1" flipV="1">
            <a:off x="781050" y="5335588"/>
            <a:ext cx="352425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7697788" y="3732213"/>
            <a:ext cx="0" cy="9144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7345363" y="4008438"/>
            <a:ext cx="493712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26 Rectángulo"/>
          <p:cNvSpPr>
            <a:spLocks noChangeArrowheads="1"/>
          </p:cNvSpPr>
          <p:nvPr/>
        </p:nvSpPr>
        <p:spPr bwMode="auto">
          <a:xfrm>
            <a:off x="0" y="6389688"/>
            <a:ext cx="7143750" cy="468312"/>
          </a:xfrm>
          <a:prstGeom prst="rect">
            <a:avLst/>
          </a:prstGeom>
          <a:solidFill>
            <a:srgbClr val="EFA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7" name="20 Imagen" descr="Comillas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6089650"/>
            <a:ext cx="14398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74835" y="1587501"/>
            <a:ext cx="1587011" cy="1552575"/>
          </a:xfrm>
          <a:solidFill>
            <a:schemeClr val="bg2"/>
          </a:solidFill>
          <a:ln w="9525"/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74835" y="4014788"/>
            <a:ext cx="6821365" cy="1314450"/>
          </a:xfrm>
          <a:noFill/>
        </p:spPr>
        <p:txBody>
          <a:bodyPr tIns="108000" bIns="108000" anchor="ctr"/>
          <a:lstStyle>
            <a:lvl1pPr marL="271463" indent="-271463" algn="ctr" eaLnBrk="1" hangingPunct="1">
              <a:buNone/>
              <a:defRPr sz="36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4141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9976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/>
          <p:cNvSpPr>
            <a:spLocks noChangeArrowheads="1"/>
          </p:cNvSpPr>
          <p:nvPr/>
        </p:nvSpPr>
        <p:spPr bwMode="auto">
          <a:xfrm>
            <a:off x="0" y="6389688"/>
            <a:ext cx="7143750" cy="468312"/>
          </a:xfrm>
          <a:prstGeom prst="rect">
            <a:avLst/>
          </a:prstGeom>
          <a:solidFill>
            <a:srgbClr val="EFA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15 Rectángulo"/>
          <p:cNvSpPr>
            <a:spLocks noChangeAspect="1"/>
          </p:cNvSpPr>
          <p:nvPr/>
        </p:nvSpPr>
        <p:spPr>
          <a:xfrm>
            <a:off x="642938" y="5572125"/>
            <a:ext cx="6480175" cy="79216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es-ES_tradnl" sz="10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s-ES_tradnl"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Instituto de Investigación Tecnológica</a:t>
            </a:r>
          </a:p>
          <a:p>
            <a:pPr>
              <a:defRPr/>
            </a:pPr>
            <a:r>
              <a:rPr lang="es-ES_tradnl" sz="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C/ Santa Cruz de Marcenado, nº 26</a:t>
            </a:r>
          </a:p>
          <a:p>
            <a:pPr>
              <a:defRPr/>
            </a:pPr>
            <a:r>
              <a:rPr lang="es-ES_tradnl" sz="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28015 Madrid</a:t>
            </a:r>
          </a:p>
          <a:p>
            <a:pPr>
              <a:defRPr/>
            </a:pPr>
            <a:r>
              <a:rPr lang="es-ES_tradnl" sz="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+34 91 542 28 00</a:t>
            </a:r>
          </a:p>
          <a:p>
            <a:pPr>
              <a:defRPr/>
            </a:pPr>
            <a:r>
              <a:rPr lang="es-ES_tradnl" sz="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Fax + 34 91 542 31 76</a:t>
            </a:r>
          </a:p>
          <a:p>
            <a:pPr>
              <a:defRPr/>
            </a:pPr>
            <a:r>
              <a:rPr lang="es-ES_tradnl" sz="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info@iit.upcomillas.es</a:t>
            </a:r>
          </a:p>
          <a:p>
            <a:pPr>
              <a:defRPr/>
            </a:pPr>
            <a:r>
              <a:rPr lang="es-ES_tradnl" sz="60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         </a:t>
            </a:r>
            <a:endParaRPr lang="es-ES_tradnl" sz="6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s-ES_tradnl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www.upcomillas.es</a:t>
            </a:r>
            <a:endParaRPr lang="es-E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6" descr="leon_port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0"/>
            <a:ext cx="239395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0 Imagen" descr="Comillas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6089650"/>
            <a:ext cx="14398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03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8 Rectángulo"/>
          <p:cNvSpPr>
            <a:spLocks noChangeArrowheads="1"/>
          </p:cNvSpPr>
          <p:nvPr/>
        </p:nvSpPr>
        <p:spPr bwMode="auto">
          <a:xfrm>
            <a:off x="0" y="6389688"/>
            <a:ext cx="7143750" cy="468312"/>
          </a:xfrm>
          <a:prstGeom prst="rect">
            <a:avLst/>
          </a:prstGeom>
          <a:solidFill>
            <a:srgbClr val="EFA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7" name="Rectangle 41"/>
          <p:cNvSpPr>
            <a:spLocks noChangeArrowheads="1"/>
          </p:cNvSpPr>
          <p:nvPr/>
        </p:nvSpPr>
        <p:spPr bwMode="auto">
          <a:xfrm>
            <a:off x="6643688" y="6470650"/>
            <a:ext cx="5016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r" defTabSz="762000" eaLnBrk="0" hangingPunct="0"/>
            <a:fld id="{0226DF16-2C93-43F6-BA83-0889CD07ED7D}" type="slidenum">
              <a:rPr lang="es-ES" sz="1400" b="1">
                <a:solidFill>
                  <a:schemeClr val="bg1"/>
                </a:solidFill>
                <a:latin typeface="Calibri" pitchFamily="34" charset="0"/>
              </a:rPr>
              <a:pPr algn="r" defTabSz="762000" eaLnBrk="0" hangingPunct="0"/>
              <a:t>‹#›</a:t>
            </a:fld>
            <a:endParaRPr lang="es-E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8" name="17 CuadroTexto"/>
          <p:cNvSpPr txBox="1">
            <a:spLocks noChangeArrowheads="1"/>
          </p:cNvSpPr>
          <p:nvPr/>
        </p:nvSpPr>
        <p:spPr bwMode="auto">
          <a:xfrm>
            <a:off x="214313" y="6470650"/>
            <a:ext cx="26384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9pPr>
          </a:lstStyle>
          <a:p>
            <a:pPr eaLnBrk="1" hangingPunct="1"/>
            <a:r>
              <a:rPr lang="es-ES" sz="1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Instituto de Investigación Tecnológica</a:t>
            </a:r>
          </a:p>
          <a:p>
            <a:pPr eaLnBrk="1" hangingPunct="1"/>
            <a:r>
              <a:rPr lang="es-ES" sz="1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Escuela Técnica Superior de Ingeniería ICAI</a:t>
            </a:r>
          </a:p>
        </p:txBody>
      </p:sp>
      <p:sp>
        <p:nvSpPr>
          <p:cNvPr id="1029" name="12 CuadroTexto"/>
          <p:cNvSpPr txBox="1">
            <a:spLocks noChangeArrowheads="1"/>
          </p:cNvSpPr>
          <p:nvPr/>
        </p:nvSpPr>
        <p:spPr bwMode="auto">
          <a:xfrm>
            <a:off x="2714625" y="6470650"/>
            <a:ext cx="3929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9pPr>
          </a:lstStyle>
          <a:p>
            <a:pPr algn="r" eaLnBrk="1" hangingPunct="1"/>
            <a:r>
              <a:rPr lang="en-US" sz="1000" b="1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6th Annual Trans-Atlantic INFRADAY </a:t>
            </a:r>
            <a:r>
              <a:rPr lang="es-ES_tradnl" sz="1000" b="1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es-ES_tradnl" sz="1000" b="1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Renato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Dias </a:t>
            </a:r>
            <a:r>
              <a:rPr lang="en-US" sz="1000" b="1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Bleasby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Rodrigues</a:t>
            </a:r>
          </a:p>
          <a:p>
            <a:pPr algn="r" eaLnBrk="1" hangingPunct="1"/>
            <a:r>
              <a:rPr lang="en-US" sz="1000" b="1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November 9, 2012</a:t>
            </a:r>
            <a:endParaRPr lang="en-US" sz="1000" b="1" kern="1200" dirty="0">
              <a:solidFill>
                <a:schemeClr val="bg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5663" y="150813"/>
            <a:ext cx="819943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36000" rIns="54000" bIns="18000" numCol="1" anchor="b" anchorCtr="0" compatLnSpc="1">
            <a:prstTxWarp prst="textNoShape">
              <a:avLst/>
            </a:prstTxWarp>
          </a:bodyPr>
          <a:lstStyle/>
          <a:p>
            <a:pPr lvl="0"/>
            <a:endParaRPr lang="es-ES_tradnl" smtClean="0"/>
          </a:p>
        </p:txBody>
      </p:sp>
      <p:sp>
        <p:nvSpPr>
          <p:cNvPr id="1031" name="Line 33"/>
          <p:cNvSpPr>
            <a:spLocks noChangeShapeType="1"/>
          </p:cNvSpPr>
          <p:nvPr/>
        </p:nvSpPr>
        <p:spPr bwMode="auto">
          <a:xfrm>
            <a:off x="9064625" y="731838"/>
            <a:ext cx="0" cy="304800"/>
          </a:xfrm>
          <a:prstGeom prst="line">
            <a:avLst/>
          </a:prstGeom>
          <a:noFill/>
          <a:ln w="9525">
            <a:solidFill>
              <a:srgbClr val="EFA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34"/>
          <p:cNvSpPr>
            <a:spLocks noChangeShapeType="1"/>
          </p:cNvSpPr>
          <p:nvPr/>
        </p:nvSpPr>
        <p:spPr bwMode="auto">
          <a:xfrm flipH="1">
            <a:off x="6359525" y="811213"/>
            <a:ext cx="2743200" cy="0"/>
          </a:xfrm>
          <a:prstGeom prst="line">
            <a:avLst/>
          </a:prstGeom>
          <a:noFill/>
          <a:ln w="9525">
            <a:solidFill>
              <a:srgbClr val="EFA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35"/>
          <p:cNvSpPr>
            <a:spLocks noChangeShapeType="1"/>
          </p:cNvSpPr>
          <p:nvPr/>
        </p:nvSpPr>
        <p:spPr bwMode="auto">
          <a:xfrm>
            <a:off x="806450" y="11113"/>
            <a:ext cx="0" cy="225425"/>
          </a:xfrm>
          <a:prstGeom prst="line">
            <a:avLst/>
          </a:prstGeom>
          <a:noFill/>
          <a:ln w="9525">
            <a:solidFill>
              <a:srgbClr val="EFA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36"/>
          <p:cNvSpPr>
            <a:spLocks noChangeShapeType="1"/>
          </p:cNvSpPr>
          <p:nvPr/>
        </p:nvSpPr>
        <p:spPr bwMode="auto">
          <a:xfrm flipH="1">
            <a:off x="357188" y="71438"/>
            <a:ext cx="492125" cy="0"/>
          </a:xfrm>
          <a:prstGeom prst="line">
            <a:avLst/>
          </a:prstGeom>
          <a:noFill/>
          <a:ln w="9525">
            <a:solidFill>
              <a:srgbClr val="EFA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3913" y="981075"/>
            <a:ext cx="8229600" cy="540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Primer nivel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endParaRPr lang="es-ES" dirty="0" smtClean="0"/>
          </a:p>
          <a:p>
            <a:pPr lvl="3"/>
            <a:endParaRPr lang="es-ES" dirty="0" smtClean="0"/>
          </a:p>
          <a:p>
            <a:pPr lvl="4"/>
            <a:endParaRPr lang="es-ES" dirty="0" smtClean="0"/>
          </a:p>
          <a:p>
            <a:pPr lvl="5"/>
            <a:endParaRPr lang="es-ES" dirty="0" smtClean="0"/>
          </a:p>
          <a:p>
            <a:pPr lvl="6"/>
            <a:endParaRPr lang="es-ES" dirty="0" smtClean="0"/>
          </a:p>
          <a:p>
            <a:pPr lvl="7"/>
            <a:endParaRPr lang="es-ES" dirty="0" smtClean="0"/>
          </a:p>
        </p:txBody>
      </p:sp>
      <p:pic>
        <p:nvPicPr>
          <p:cNvPr id="1036" name="20 Imagen" descr="Comillas_col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6089650"/>
            <a:ext cx="14398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0" r:id="rId3"/>
    <p:sldLayoutId id="2147483683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tima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tima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tima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tima" pitchFamily="2" charset="0"/>
        </a:defRPr>
      </a:lvl9pPr>
    </p:titleStyle>
    <p:bodyStyle>
      <a:lvl1pPr marL="271463" indent="-2714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8650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5000"/>
        <a:buFont typeface="Optima" pitchFamily="2" charset="0"/>
        <a:buChar char="–"/>
        <a:defRPr sz="2200">
          <a:solidFill>
            <a:schemeClr val="tx1"/>
          </a:solidFill>
          <a:latin typeface="Calibri" pitchFamily="34" charset="0"/>
        </a:defRPr>
      </a:lvl2pPr>
      <a:lvl3pPr marL="987425" indent="-1793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5000"/>
        <a:buChar char="•"/>
        <a:defRPr sz="2100">
          <a:solidFill>
            <a:schemeClr val="tx1"/>
          </a:solidFill>
          <a:latin typeface="Calibri" pitchFamily="34" charset="0"/>
        </a:defRPr>
      </a:lvl3pPr>
      <a:lvl4pPr marL="1346200" indent="-1793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5000"/>
        <a:buFont typeface="Optima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704975" indent="-1793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Calibri" pitchFamily="34" charset="0"/>
        </a:defRPr>
      </a:lvl5pPr>
      <a:lvl6pPr marL="2162175" indent="-1793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Calibri" pitchFamily="34" charset="0"/>
        </a:defRPr>
      </a:lvl6pPr>
      <a:lvl7pPr marL="2619375" indent="-1793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Calibri" pitchFamily="34" charset="0"/>
        </a:defRPr>
      </a:lvl7pPr>
      <a:lvl8pPr marL="3076575" indent="-1793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Calibri" pitchFamily="34" charset="0"/>
        </a:defRPr>
      </a:lvl8pPr>
      <a:lvl9pPr marL="3533775" indent="-1793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renatobleasby@gmail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it.upcomillas.es/rdias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it.upcomillas.es/rdias/Static_GEMED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7 Título"/>
          <p:cNvSpPr>
            <a:spLocks noGrp="1"/>
          </p:cNvSpPr>
          <p:nvPr>
            <p:ph type="ctrTitle"/>
          </p:nvPr>
        </p:nvSpPr>
        <p:spPr>
          <a:ln w="9525"/>
        </p:spPr>
        <p:txBody>
          <a:bodyPr/>
          <a:lstStyle/>
          <a:p>
            <a:pPr eaLnBrk="1" hangingPunct="1"/>
            <a:r>
              <a:rPr lang="en-US" sz="2000" dirty="0" smtClean="0"/>
              <a:t>Introducing </a:t>
            </a:r>
            <a:r>
              <a:rPr lang="en-US" sz="2000" dirty="0"/>
              <a:t>electricity load level detail into a CGE </a:t>
            </a:r>
            <a:r>
              <a:rPr lang="en-US" sz="2000" dirty="0" smtClean="0"/>
              <a:t>model</a:t>
            </a:r>
            <a:endParaRPr lang="es-ES" sz="1600" dirty="0" smtClean="0"/>
          </a:p>
        </p:txBody>
      </p:sp>
      <p:sp>
        <p:nvSpPr>
          <p:cNvPr id="5123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Renato Dias Bleasby Rodrigues</a:t>
            </a:r>
          </a:p>
          <a:p>
            <a:r>
              <a:rPr lang="en-US" dirty="0" smtClean="0"/>
              <a:t>Pedro Linares Llamas</a:t>
            </a:r>
            <a:r>
              <a:rPr lang="es-ES_tradnl" dirty="0" smtClean="0"/>
              <a:t> </a:t>
            </a: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55663" y="150813"/>
            <a:ext cx="8199437" cy="709612"/>
          </a:xfrm>
        </p:spPr>
        <p:txBody>
          <a:bodyPr/>
          <a:lstStyle/>
          <a:p>
            <a:r>
              <a:rPr lang="en-US" dirty="0" smtClean="0"/>
              <a:t>GEMED: </a:t>
            </a:r>
            <a:r>
              <a:rPr lang="en-US" sz="2400" dirty="0"/>
              <a:t>T</a:t>
            </a:r>
            <a:r>
              <a:rPr lang="en-US" sz="2400" dirty="0" smtClean="0"/>
              <a:t>he production structure</a:t>
            </a:r>
            <a:endParaRPr lang="en-US" sz="2400" dirty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836712"/>
            <a:ext cx="3649026" cy="240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60819"/>
            <a:ext cx="6342137" cy="377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4403835" y="4349065"/>
            <a:ext cx="3552541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5940152" y="4653136"/>
            <a:ext cx="201622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4403835" y="5250186"/>
            <a:ext cx="153631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4403835" y="4349065"/>
            <a:ext cx="0" cy="9144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5940152" y="4653136"/>
            <a:ext cx="0" cy="610329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7956376" y="4349065"/>
            <a:ext cx="0" cy="304071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7109" idx="3"/>
          </p:cNvCxnSpPr>
          <p:nvPr/>
        </p:nvCxnSpPr>
        <p:spPr bwMode="auto">
          <a:xfrm>
            <a:off x="3972555" y="2040446"/>
            <a:ext cx="1079352" cy="2308619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5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s-E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 smtClean="0"/>
          </a:p>
          <a:p>
            <a:pPr marL="0" lvl="1" indent="0">
              <a:buSzPct val="80000"/>
              <a:buNone/>
            </a:pPr>
            <a:endParaRPr lang="es-ES_tradnl" sz="2000" dirty="0" smtClean="0"/>
          </a:p>
          <a:p>
            <a:pPr marL="0" lvl="1" indent="0">
              <a:buSzPct val="80000"/>
              <a:buNone/>
            </a:pPr>
            <a:endParaRPr lang="en-U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r>
              <a:rPr lang="en-US" sz="2000" dirty="0" smtClean="0"/>
              <a:t>Identify costs in the BU model and associated parameters:</a:t>
            </a:r>
          </a:p>
          <a:p>
            <a:pPr marL="1060450" lvl="3" indent="-342900">
              <a:buSzPct val="80000"/>
              <a:buFont typeface="Arial" pitchFamily="34" charset="0"/>
              <a:buChar char="•"/>
            </a:pPr>
            <a:endParaRPr lang="es-ES" sz="1600" dirty="0" smtClean="0"/>
          </a:p>
          <a:p>
            <a:pPr marL="1060450" lvl="3" indent="-342900">
              <a:buSzPct val="80000"/>
              <a:buFont typeface="Arial" pitchFamily="34" charset="0"/>
              <a:buChar char="•"/>
            </a:pPr>
            <a:endParaRPr lang="es-ES" sz="1600" dirty="0"/>
          </a:p>
          <a:p>
            <a:pPr marL="1060450" lvl="3" indent="-342900">
              <a:buSzPct val="80000"/>
              <a:buFont typeface="Arial" pitchFamily="34" charset="0"/>
              <a:buChar char="•"/>
            </a:pPr>
            <a:endParaRPr lang="es-ES" sz="1600" dirty="0" smtClean="0"/>
          </a:p>
          <a:p>
            <a:pPr marL="1060450" lvl="3" indent="-342900">
              <a:buSzPct val="80000"/>
              <a:buFont typeface="Arial" pitchFamily="34" charset="0"/>
              <a:buChar char="•"/>
            </a:pPr>
            <a:endParaRPr lang="es-ES" sz="1600" dirty="0"/>
          </a:p>
          <a:p>
            <a:pPr marL="1060450" lvl="3" indent="-342900">
              <a:buSzPct val="80000"/>
              <a:buFont typeface="Arial" pitchFamily="34" charset="0"/>
              <a:buChar char="•"/>
            </a:pPr>
            <a:endParaRPr lang="es-ES" sz="1600" dirty="0" smtClean="0"/>
          </a:p>
          <a:p>
            <a:pPr marL="1060450" lvl="3" indent="-342900">
              <a:buSzPct val="80000"/>
              <a:buFont typeface="Arial" pitchFamily="34" charset="0"/>
              <a:buChar char="•"/>
            </a:pPr>
            <a:endParaRPr lang="es-ES" sz="1600" dirty="0"/>
          </a:p>
          <a:p>
            <a:pPr marL="1060450" lvl="3" indent="-342900">
              <a:buSzPct val="80000"/>
              <a:buFont typeface="Arial" pitchFamily="34" charset="0"/>
              <a:buChar char="•"/>
            </a:pPr>
            <a:endParaRPr lang="es-ES" sz="1600" dirty="0" smtClean="0"/>
          </a:p>
          <a:p>
            <a:pPr marL="1060450" lvl="3" indent="-342900">
              <a:buSzPct val="80000"/>
              <a:buFont typeface="Arial" pitchFamily="34" charset="0"/>
              <a:buChar char="•"/>
            </a:pPr>
            <a:endParaRPr lang="es-ES" sz="16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 smtClean="0"/>
          </a:p>
          <a:p>
            <a:pPr marL="45085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marL="271463" lvl="1" indent="-271463">
              <a:buSzPct val="80000"/>
              <a:buFont typeface="Optima" pitchFamily="2" charset="0"/>
              <a:buChar char="•"/>
            </a:pPr>
            <a:endParaRPr lang="en-US" sz="2000" b="1" dirty="0" smtClean="0"/>
          </a:p>
          <a:p>
            <a:pPr marL="271463" lvl="1" indent="-271463">
              <a:buSzPct val="80000"/>
              <a:buFont typeface="Optima" pitchFamily="2" charset="0"/>
              <a:buChar char="•"/>
            </a:pPr>
            <a:endParaRPr lang="en-US" sz="2000" b="1" dirty="0" smtClean="0"/>
          </a:p>
          <a:p>
            <a:pPr marL="271463" lvl="1" indent="-271463">
              <a:buSzPct val="80000"/>
              <a:buFont typeface="Optima" pitchFamily="2" charset="0"/>
              <a:buChar char="•"/>
            </a:pPr>
            <a:endParaRPr lang="en-US" sz="2000" b="1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1221140"/>
            <a:ext cx="2016224" cy="14157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CGE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36000" rIns="54000" bIns="18000" numCol="1" anchor="b" anchorCtr="0" compatLnSpc="1">
            <a:prstTxWarp prst="textNoShape">
              <a:avLst/>
            </a:prstTxWarp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GEMED: </a:t>
            </a:r>
            <a:r>
              <a:rPr lang="en-US" sz="3200" dirty="0" smtClean="0"/>
              <a:t>How do we </a:t>
            </a:r>
            <a:r>
              <a:rPr lang="en-US" sz="3200" dirty="0"/>
              <a:t>do it</a:t>
            </a:r>
            <a:r>
              <a:rPr lang="en-US" sz="3200" dirty="0" smtClean="0"/>
              <a:t>?</a:t>
            </a:r>
            <a:endParaRPr lang="en-US" dirty="0"/>
          </a:p>
        </p:txBody>
      </p:sp>
      <p:grpSp>
        <p:nvGrpSpPr>
          <p:cNvPr id="2" name="1 Grupo"/>
          <p:cNvGrpSpPr/>
          <p:nvPr/>
        </p:nvGrpSpPr>
        <p:grpSpPr>
          <a:xfrm>
            <a:off x="1259632" y="1581180"/>
            <a:ext cx="1575774" cy="937292"/>
            <a:chOff x="2952533" y="2869757"/>
            <a:chExt cx="4929425" cy="2932087"/>
          </a:xfrm>
        </p:grpSpPr>
        <p:pic>
          <p:nvPicPr>
            <p:cNvPr id="4" name="3 Imagen" descr="\nabla f(x^*) + \sum_{i=1}^m \mu_i \nabla g_i(x^*) + \sum_{j=1}^l \lambda_j \nabla h_j(x^*) = 0,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2736" y="2869757"/>
              <a:ext cx="492922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4 Imagen" descr="g_i(x^*) \le 0, \mbox{ for all } i = 1, \ldots, m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2533" y="4427859"/>
              <a:ext cx="4000528" cy="41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5 Imagen" descr="h_j(x^*) = 0, \mbox{ for all } j = 1, \ldots, l \,\!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2736" y="3903047"/>
              <a:ext cx="40719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6 Imagen" descr="\mu_i \ge 0\ (i = 1,\ldots,m)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2533" y="4872119"/>
              <a:ext cx="2786082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7 Imagen" descr="\mu_i g_i (x^*) = 0\; \mbox{for all}\; i = 1,\ldots,m.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52736" y="5373216"/>
              <a:ext cx="357190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10 CuadroTexto"/>
          <p:cNvSpPr txBox="1"/>
          <p:nvPr/>
        </p:nvSpPr>
        <p:spPr>
          <a:xfrm>
            <a:off x="5724128" y="1221140"/>
            <a:ext cx="2952328" cy="13542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power generation </a:t>
            </a:r>
            <a:r>
              <a:rPr lang="en-US" sz="1400" dirty="0" smtClean="0"/>
              <a:t>operation and expansion</a:t>
            </a:r>
            <a:endParaRPr lang="es-ES" sz="1400" dirty="0" smtClean="0"/>
          </a:p>
          <a:p>
            <a:endParaRPr lang="es-ES" dirty="0"/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53188"/>
            <a:ext cx="2711574" cy="89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396212"/>
              </p:ext>
            </p:extLst>
          </p:nvPr>
        </p:nvGraphicFramePr>
        <p:xfrm>
          <a:off x="395536" y="3611152"/>
          <a:ext cx="8352928" cy="1906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38714"/>
                <a:gridCol w="6814214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Cost type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Associated technology parameters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Fuel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Thermodynamic </a:t>
                      </a:r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efficiency, generated </a:t>
                      </a:r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power, </a:t>
                      </a:r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fuel price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</a:tr>
              <a:tr h="158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Variable O&amp;M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Variable O&amp;M costs by technology, generated </a:t>
                      </a:r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</a:tr>
              <a:tr h="13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Fixed O&amp;M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Fixed O&amp;M costs by technology, installed capacity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</a:tr>
              <a:tr h="145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Capital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Overnight costs, construction time, years of amortization, real discount rate, interest rate  , installed capacity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Labor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labor use by technology, installed </a:t>
                      </a:r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capacity, </a:t>
                      </a:r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social contributions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</a:tr>
              <a:tr h="13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Taxes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Direct and indirect taxes, renewable subsidies,…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</a:tr>
              <a:tr h="156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Own </a:t>
                      </a:r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consumption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electricity own consumption by technology, electricity price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</a:tr>
              <a:tr h="13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Losses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electricity losses in the grid, electricity price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</a:tr>
              <a:tr h="158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Pumping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pumping efficiency an generated </a:t>
                      </a:r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power, </a:t>
                      </a:r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electricity price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4" marR="4904" marT="490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r>
              <a:rPr lang="en-US" sz="2000" dirty="0" smtClean="0"/>
              <a:t>Fixed costs, non </a:t>
            </a:r>
            <a:r>
              <a:rPr lang="en-US" sz="2000" dirty="0"/>
              <a:t>accounted costs and market failures distribution </a:t>
            </a:r>
            <a:r>
              <a:rPr lang="en-US" sz="2000" dirty="0" smtClean="0"/>
              <a:t>by load blocks: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marL="271463" lvl="1" indent="-271463">
              <a:buSzPct val="80000"/>
              <a:buFont typeface="Optima" pitchFamily="2" charset="0"/>
              <a:buChar char="•"/>
            </a:pPr>
            <a:endParaRPr lang="en-US" sz="2000" b="1" dirty="0" smtClean="0"/>
          </a:p>
          <a:p>
            <a:pPr marL="271463" lvl="1" indent="-271463">
              <a:buSzPct val="80000"/>
              <a:buFont typeface="Optima" pitchFamily="2" charset="0"/>
              <a:buChar char="•"/>
            </a:pPr>
            <a:endParaRPr lang="en-US" sz="2000" b="1" dirty="0" smtClean="0"/>
          </a:p>
          <a:p>
            <a:pPr marL="271463" lvl="1" indent="-271463">
              <a:buSzPct val="80000"/>
              <a:buFont typeface="Optima" pitchFamily="2" charset="0"/>
              <a:buChar char="•"/>
            </a:pPr>
            <a:endParaRPr lang="en-US" sz="2000" b="1" dirty="0" smtClean="0"/>
          </a:p>
        </p:txBody>
      </p:sp>
      <p:grpSp>
        <p:nvGrpSpPr>
          <p:cNvPr id="75" name="74 Grupo"/>
          <p:cNvGrpSpPr/>
          <p:nvPr/>
        </p:nvGrpSpPr>
        <p:grpSpPr>
          <a:xfrm>
            <a:off x="611560" y="1988840"/>
            <a:ext cx="4000346" cy="2225160"/>
            <a:chOff x="1238224" y="3500439"/>
            <a:chExt cx="4786346" cy="2795174"/>
          </a:xfrm>
        </p:grpSpPr>
        <p:sp>
          <p:nvSpPr>
            <p:cNvPr id="76" name="75 Rectángulo"/>
            <p:cNvSpPr/>
            <p:nvPr/>
          </p:nvSpPr>
          <p:spPr bwMode="auto">
            <a:xfrm>
              <a:off x="1595414" y="4295000"/>
              <a:ext cx="3929090" cy="12858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  </a:t>
              </a: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77" name="76 Conector recto de flecha"/>
            <p:cNvCxnSpPr/>
            <p:nvPr/>
          </p:nvCxnSpPr>
          <p:spPr bwMode="auto">
            <a:xfrm rot="5400000" flipH="1" flipV="1">
              <a:off x="346441" y="4749412"/>
              <a:ext cx="2500330" cy="2383"/>
            </a:xfrm>
            <a:prstGeom prst="straightConnector1">
              <a:avLst/>
            </a:prstGeom>
            <a:solidFill>
              <a:srgbClr val="EFAD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77 Conector recto de flecha"/>
            <p:cNvCxnSpPr/>
            <p:nvPr/>
          </p:nvCxnSpPr>
          <p:spPr bwMode="auto">
            <a:xfrm>
              <a:off x="1479692" y="5857098"/>
              <a:ext cx="4544878" cy="794"/>
            </a:xfrm>
            <a:prstGeom prst="straightConnector1">
              <a:avLst/>
            </a:prstGeom>
            <a:solidFill>
              <a:srgbClr val="EFAD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9" name="78 Rectángulo"/>
            <p:cNvSpPr/>
            <p:nvPr/>
          </p:nvSpPr>
          <p:spPr bwMode="auto">
            <a:xfrm>
              <a:off x="1595414" y="5572140"/>
              <a:ext cx="1143008" cy="2857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Nuclear</a:t>
              </a:r>
            </a:p>
          </p:txBody>
        </p:sp>
        <p:sp>
          <p:nvSpPr>
            <p:cNvPr id="80" name="79 Rectángulo"/>
            <p:cNvSpPr/>
            <p:nvPr/>
          </p:nvSpPr>
          <p:spPr bwMode="auto">
            <a:xfrm>
              <a:off x="2738422" y="5203960"/>
              <a:ext cx="642942" cy="6539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1" name="80 Rectángulo"/>
            <p:cNvSpPr/>
            <p:nvPr/>
          </p:nvSpPr>
          <p:spPr bwMode="auto">
            <a:xfrm>
              <a:off x="3381365" y="4929199"/>
              <a:ext cx="785818" cy="928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81 Rectángulo"/>
            <p:cNvSpPr/>
            <p:nvPr/>
          </p:nvSpPr>
          <p:spPr bwMode="auto">
            <a:xfrm>
              <a:off x="4167182" y="4643446"/>
              <a:ext cx="214314" cy="121444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3" name="82 Rectángulo"/>
            <p:cNvSpPr/>
            <p:nvPr/>
          </p:nvSpPr>
          <p:spPr bwMode="auto">
            <a:xfrm>
              <a:off x="4381496" y="4572008"/>
              <a:ext cx="214314" cy="1285884"/>
            </a:xfrm>
            <a:prstGeom prst="rect">
              <a:avLst/>
            </a:prstGeom>
            <a:solidFill>
              <a:srgbClr val="EFAD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83 Rectángulo"/>
            <p:cNvSpPr/>
            <p:nvPr/>
          </p:nvSpPr>
          <p:spPr bwMode="auto">
            <a:xfrm>
              <a:off x="4595810" y="4572008"/>
              <a:ext cx="214314" cy="1285884"/>
            </a:xfrm>
            <a:prstGeom prst="rect">
              <a:avLst/>
            </a:prstGeom>
            <a:solidFill>
              <a:srgbClr val="EFAD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5" name="84 Rectángulo"/>
            <p:cNvSpPr/>
            <p:nvPr/>
          </p:nvSpPr>
          <p:spPr bwMode="auto">
            <a:xfrm>
              <a:off x="4810124" y="4500570"/>
              <a:ext cx="214314" cy="1357322"/>
            </a:xfrm>
            <a:prstGeom prst="rect">
              <a:avLst/>
            </a:prstGeom>
            <a:solidFill>
              <a:srgbClr val="EFAD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6" name="85 Rectángulo"/>
            <p:cNvSpPr/>
            <p:nvPr/>
          </p:nvSpPr>
          <p:spPr bwMode="auto">
            <a:xfrm>
              <a:off x="5024438" y="4286256"/>
              <a:ext cx="285752" cy="15716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7" name="86 Rectángulo"/>
            <p:cNvSpPr/>
            <p:nvPr/>
          </p:nvSpPr>
          <p:spPr bwMode="auto">
            <a:xfrm>
              <a:off x="5310190" y="4019888"/>
              <a:ext cx="428628" cy="1838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9" name="88 CuadroTexto"/>
            <p:cNvSpPr txBox="1"/>
            <p:nvPr/>
          </p:nvSpPr>
          <p:spPr>
            <a:xfrm>
              <a:off x="1238224" y="4043164"/>
              <a:ext cx="437888" cy="449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</a:t>
              </a:r>
              <a:endParaRPr lang="en-US" sz="1200" dirty="0"/>
            </a:p>
          </p:txBody>
        </p:sp>
        <p:sp>
          <p:nvSpPr>
            <p:cNvPr id="90" name="89 CuadroTexto"/>
            <p:cNvSpPr txBox="1"/>
            <p:nvPr/>
          </p:nvSpPr>
          <p:spPr>
            <a:xfrm>
              <a:off x="5029103" y="5845750"/>
              <a:ext cx="437888" cy="449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q</a:t>
              </a:r>
              <a:endParaRPr lang="en-US" sz="1200" dirty="0"/>
            </a:p>
          </p:txBody>
        </p:sp>
        <p:cxnSp>
          <p:nvCxnSpPr>
            <p:cNvPr id="91" name="90 Conector recto"/>
            <p:cNvCxnSpPr>
              <a:stCxn id="86" idx="0"/>
              <a:endCxn id="86" idx="2"/>
            </p:cNvCxnSpPr>
            <p:nvPr/>
          </p:nvCxnSpPr>
          <p:spPr bwMode="auto">
            <a:xfrm>
              <a:off x="5167315" y="4286256"/>
              <a:ext cx="0" cy="1571637"/>
            </a:xfrm>
            <a:prstGeom prst="line">
              <a:avLst/>
            </a:prstGeom>
            <a:solidFill>
              <a:srgbClr val="EFAD00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91 CuadroTexto"/>
            <p:cNvSpPr txBox="1"/>
            <p:nvPr/>
          </p:nvSpPr>
          <p:spPr>
            <a:xfrm>
              <a:off x="4274339" y="5143511"/>
              <a:ext cx="699589" cy="327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/>
                <a:t>CCGT</a:t>
              </a:r>
              <a:endParaRPr lang="es-ES" sz="800" dirty="0"/>
            </a:p>
          </p:txBody>
        </p:sp>
        <p:sp>
          <p:nvSpPr>
            <p:cNvPr id="93" name="92 CuadroTexto"/>
            <p:cNvSpPr txBox="1"/>
            <p:nvPr/>
          </p:nvSpPr>
          <p:spPr>
            <a:xfrm>
              <a:off x="4996230" y="5143511"/>
              <a:ext cx="787283" cy="327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Fuel oil</a:t>
              </a:r>
              <a:endParaRPr lang="en-US" sz="800" dirty="0"/>
            </a:p>
          </p:txBody>
        </p:sp>
        <p:sp>
          <p:nvSpPr>
            <p:cNvPr id="95" name="94 CuadroTexto"/>
            <p:cNvSpPr txBox="1"/>
            <p:nvPr/>
          </p:nvSpPr>
          <p:spPr>
            <a:xfrm>
              <a:off x="3074685" y="5367234"/>
              <a:ext cx="830997" cy="349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Carbon</a:t>
              </a:r>
              <a:endParaRPr lang="en-US" sz="800" dirty="0"/>
            </a:p>
          </p:txBody>
        </p:sp>
      </p:grpSp>
      <p:sp>
        <p:nvSpPr>
          <p:cNvPr id="12" name="11 Flecha doblada"/>
          <p:cNvSpPr/>
          <p:nvPr/>
        </p:nvSpPr>
        <p:spPr bwMode="auto">
          <a:xfrm>
            <a:off x="1865400" y="1988840"/>
            <a:ext cx="3138648" cy="624794"/>
          </a:xfrm>
          <a:prstGeom prst="bentArrow">
            <a:avLst>
              <a:gd name="adj1" fmla="val 12799"/>
              <a:gd name="adj2" fmla="val 19773"/>
              <a:gd name="adj3" fmla="val 25000"/>
              <a:gd name="adj4" fmla="val 43750"/>
            </a:avLst>
          </a:prstGeom>
          <a:solidFill>
            <a:srgbClr val="EFA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Optima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92080" y="2466763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200" dirty="0" smtClean="0"/>
              <a:t>Fixed costs: </a:t>
            </a:r>
          </a:p>
          <a:p>
            <a:pPr lvl="1"/>
            <a:r>
              <a:rPr lang="en-US" sz="1200" dirty="0" smtClean="0"/>
              <a:t>Annual O&amp;M; installed capacity amortization;</a:t>
            </a:r>
          </a:p>
          <a:p>
            <a:pPr lvl="1"/>
            <a:r>
              <a:rPr lang="en-US" sz="1200" dirty="0" smtClean="0"/>
              <a:t>new capacity installation;… 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12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200" dirty="0" smtClean="0"/>
              <a:t>Non accounted costs:</a:t>
            </a:r>
          </a:p>
          <a:p>
            <a:pPr lvl="1"/>
            <a:r>
              <a:rPr lang="en-US" sz="1200" dirty="0" smtClean="0"/>
              <a:t>Ramp and Startup costs;… 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12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200" dirty="0" smtClean="0"/>
              <a:t>Market failures:</a:t>
            </a:r>
          </a:p>
          <a:p>
            <a:pPr lvl="1"/>
            <a:r>
              <a:rPr lang="en-US" sz="1200" dirty="0" smtClean="0"/>
              <a:t>Presence of non competitive market power rents.</a:t>
            </a:r>
            <a:endParaRPr lang="en-US" sz="1200" dirty="0"/>
          </a:p>
        </p:txBody>
      </p:sp>
      <p:grpSp>
        <p:nvGrpSpPr>
          <p:cNvPr id="41" name="74 Grupo"/>
          <p:cNvGrpSpPr/>
          <p:nvPr/>
        </p:nvGrpSpPr>
        <p:grpSpPr>
          <a:xfrm>
            <a:off x="611560" y="4193604"/>
            <a:ext cx="4000346" cy="2265145"/>
            <a:chOff x="1238224" y="3500439"/>
            <a:chExt cx="4786346" cy="2845401"/>
          </a:xfrm>
        </p:grpSpPr>
        <p:sp>
          <p:nvSpPr>
            <p:cNvPr id="42" name="75 Rectángulo"/>
            <p:cNvSpPr/>
            <p:nvPr/>
          </p:nvSpPr>
          <p:spPr bwMode="auto">
            <a:xfrm>
              <a:off x="1595414" y="5203961"/>
              <a:ext cx="2156717" cy="3681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  </a:t>
              </a: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3" name="76 Conector recto de flecha"/>
            <p:cNvCxnSpPr/>
            <p:nvPr/>
          </p:nvCxnSpPr>
          <p:spPr bwMode="auto">
            <a:xfrm rot="5400000" flipH="1" flipV="1">
              <a:off x="346441" y="4749412"/>
              <a:ext cx="2500330" cy="2383"/>
            </a:xfrm>
            <a:prstGeom prst="straightConnector1">
              <a:avLst/>
            </a:prstGeom>
            <a:solidFill>
              <a:srgbClr val="EFAD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77 Conector recto de flecha"/>
            <p:cNvCxnSpPr/>
            <p:nvPr/>
          </p:nvCxnSpPr>
          <p:spPr bwMode="auto">
            <a:xfrm>
              <a:off x="1479692" y="5857098"/>
              <a:ext cx="4544878" cy="794"/>
            </a:xfrm>
            <a:prstGeom prst="straightConnector1">
              <a:avLst/>
            </a:prstGeom>
            <a:solidFill>
              <a:srgbClr val="EFAD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78 Rectángulo"/>
            <p:cNvSpPr/>
            <p:nvPr/>
          </p:nvSpPr>
          <p:spPr bwMode="auto">
            <a:xfrm>
              <a:off x="1595414" y="5572140"/>
              <a:ext cx="1143008" cy="2857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Nuclear</a:t>
              </a:r>
            </a:p>
          </p:txBody>
        </p:sp>
        <p:sp>
          <p:nvSpPr>
            <p:cNvPr id="46" name="79 Rectángulo"/>
            <p:cNvSpPr/>
            <p:nvPr/>
          </p:nvSpPr>
          <p:spPr bwMode="auto">
            <a:xfrm>
              <a:off x="2738422" y="5203960"/>
              <a:ext cx="642942" cy="6539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80 Rectángulo"/>
            <p:cNvSpPr/>
            <p:nvPr/>
          </p:nvSpPr>
          <p:spPr bwMode="auto">
            <a:xfrm>
              <a:off x="3381365" y="4929199"/>
              <a:ext cx="785818" cy="928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81 Rectángulo"/>
            <p:cNvSpPr/>
            <p:nvPr/>
          </p:nvSpPr>
          <p:spPr bwMode="auto">
            <a:xfrm>
              <a:off x="4167182" y="4643446"/>
              <a:ext cx="214314" cy="121444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82 Rectángulo"/>
            <p:cNvSpPr/>
            <p:nvPr/>
          </p:nvSpPr>
          <p:spPr bwMode="auto">
            <a:xfrm>
              <a:off x="4381496" y="4572008"/>
              <a:ext cx="214314" cy="1285884"/>
            </a:xfrm>
            <a:prstGeom prst="rect">
              <a:avLst/>
            </a:prstGeom>
            <a:solidFill>
              <a:srgbClr val="EFAD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83 Rectángulo"/>
            <p:cNvSpPr/>
            <p:nvPr/>
          </p:nvSpPr>
          <p:spPr bwMode="auto">
            <a:xfrm>
              <a:off x="4595810" y="4572008"/>
              <a:ext cx="214314" cy="1285884"/>
            </a:xfrm>
            <a:prstGeom prst="rect">
              <a:avLst/>
            </a:prstGeom>
            <a:solidFill>
              <a:srgbClr val="EFAD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84 Rectángulo"/>
            <p:cNvSpPr/>
            <p:nvPr/>
          </p:nvSpPr>
          <p:spPr bwMode="auto">
            <a:xfrm>
              <a:off x="4810124" y="4500570"/>
              <a:ext cx="214314" cy="1357322"/>
            </a:xfrm>
            <a:prstGeom prst="rect">
              <a:avLst/>
            </a:prstGeom>
            <a:solidFill>
              <a:srgbClr val="EFAD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85 Rectángulo"/>
            <p:cNvSpPr/>
            <p:nvPr/>
          </p:nvSpPr>
          <p:spPr bwMode="auto">
            <a:xfrm>
              <a:off x="5024438" y="4286256"/>
              <a:ext cx="285752" cy="15716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86 Rectángulo"/>
            <p:cNvSpPr/>
            <p:nvPr/>
          </p:nvSpPr>
          <p:spPr bwMode="auto">
            <a:xfrm>
              <a:off x="5310190" y="4019888"/>
              <a:ext cx="428628" cy="1838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88 CuadroTexto"/>
            <p:cNvSpPr txBox="1"/>
            <p:nvPr/>
          </p:nvSpPr>
          <p:spPr>
            <a:xfrm>
              <a:off x="1238224" y="4982229"/>
              <a:ext cx="437888" cy="449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</a:t>
              </a:r>
              <a:endParaRPr lang="en-US" sz="1200" dirty="0"/>
            </a:p>
          </p:txBody>
        </p:sp>
        <p:sp>
          <p:nvSpPr>
            <p:cNvPr id="56" name="89 CuadroTexto"/>
            <p:cNvSpPr txBox="1"/>
            <p:nvPr/>
          </p:nvSpPr>
          <p:spPr>
            <a:xfrm>
              <a:off x="2954245" y="5895978"/>
              <a:ext cx="437888" cy="449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q</a:t>
              </a:r>
              <a:endParaRPr lang="en-US" sz="1200" dirty="0"/>
            </a:p>
          </p:txBody>
        </p:sp>
        <p:cxnSp>
          <p:nvCxnSpPr>
            <p:cNvPr id="57" name="90 Conector recto"/>
            <p:cNvCxnSpPr>
              <a:stCxn id="46" idx="0"/>
              <a:endCxn id="46" idx="2"/>
            </p:cNvCxnSpPr>
            <p:nvPr/>
          </p:nvCxnSpPr>
          <p:spPr bwMode="auto">
            <a:xfrm>
              <a:off x="3059893" y="5203960"/>
              <a:ext cx="0" cy="653932"/>
            </a:xfrm>
            <a:prstGeom prst="line">
              <a:avLst/>
            </a:prstGeom>
            <a:solidFill>
              <a:srgbClr val="EFAD00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91 CuadroTexto"/>
            <p:cNvSpPr txBox="1"/>
            <p:nvPr/>
          </p:nvSpPr>
          <p:spPr>
            <a:xfrm>
              <a:off x="4274339" y="5143511"/>
              <a:ext cx="699589" cy="327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/>
                <a:t>CCGT</a:t>
              </a:r>
              <a:endParaRPr lang="es-ES" sz="800" dirty="0"/>
            </a:p>
          </p:txBody>
        </p:sp>
        <p:sp>
          <p:nvSpPr>
            <p:cNvPr id="59" name="92 CuadroTexto"/>
            <p:cNvSpPr txBox="1"/>
            <p:nvPr/>
          </p:nvSpPr>
          <p:spPr>
            <a:xfrm>
              <a:off x="4996230" y="5143511"/>
              <a:ext cx="787283" cy="327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Fuel oil</a:t>
              </a:r>
              <a:endParaRPr lang="en-US" sz="800" dirty="0"/>
            </a:p>
          </p:txBody>
        </p:sp>
        <p:sp>
          <p:nvSpPr>
            <p:cNvPr id="60" name="94 CuadroTexto"/>
            <p:cNvSpPr txBox="1"/>
            <p:nvPr/>
          </p:nvSpPr>
          <p:spPr>
            <a:xfrm>
              <a:off x="3074685" y="5367234"/>
              <a:ext cx="830997" cy="349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Carbon</a:t>
              </a:r>
              <a:endParaRPr lang="en-US" sz="800" dirty="0"/>
            </a:p>
          </p:txBody>
        </p:sp>
      </p:grpSp>
      <p:sp>
        <p:nvSpPr>
          <p:cNvPr id="61" name="11 Flecha doblada"/>
          <p:cNvSpPr/>
          <p:nvPr/>
        </p:nvSpPr>
        <p:spPr bwMode="auto">
          <a:xfrm>
            <a:off x="1387746" y="4272700"/>
            <a:ext cx="3616302" cy="1285778"/>
          </a:xfrm>
          <a:prstGeom prst="bentArrow">
            <a:avLst>
              <a:gd name="adj1" fmla="val 6026"/>
              <a:gd name="adj2" fmla="val 11307"/>
              <a:gd name="adj3" fmla="val 11454"/>
              <a:gd name="adj4" fmla="val 43750"/>
            </a:avLst>
          </a:prstGeom>
          <a:solidFill>
            <a:srgbClr val="EFA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Optima" pitchFamily="2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5004048" y="1916832"/>
            <a:ext cx="262952" cy="283033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Optima" pitchFamily="2" charset="0"/>
            </a:endParaRPr>
          </a:p>
        </p:txBody>
      </p:sp>
      <p:sp>
        <p:nvSpPr>
          <p:cNvPr id="72" name="Rectangle 3"/>
          <p:cNvSpPr>
            <a:spLocks noGrp="1" noChangeArrowheads="1"/>
          </p:cNvSpPr>
          <p:nvPr>
            <p:ph type="title"/>
          </p:nvPr>
        </p:nvSpPr>
        <p:spPr>
          <a:xfrm>
            <a:off x="855663" y="150813"/>
            <a:ext cx="8199437" cy="709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36000" rIns="54000" bIns="18000" numCol="1" anchor="b" anchorCtr="0" compatLnSpc="1">
            <a:prstTxWarp prst="textNoShape">
              <a:avLst/>
            </a:prstTxWarp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GEMED: </a:t>
            </a:r>
            <a:r>
              <a:rPr lang="en-US" sz="3200" dirty="0" smtClean="0"/>
              <a:t>How do we </a:t>
            </a:r>
            <a:r>
              <a:rPr lang="en-US" sz="3200" dirty="0"/>
              <a:t>do it</a:t>
            </a:r>
            <a:r>
              <a:rPr lang="en-US" sz="32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73 CuadroTexto"/>
          <p:cNvSpPr txBox="1"/>
          <p:nvPr/>
        </p:nvSpPr>
        <p:spPr>
          <a:xfrm>
            <a:off x="2411760" y="3212976"/>
            <a:ext cx="4296954" cy="221599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Min Max </a:t>
            </a:r>
            <a:r>
              <a:rPr lang="en-US" sz="1400" dirty="0" smtClean="0"/>
              <a:t>Deviation</a:t>
            </a:r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dirty="0"/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84" y="3645024"/>
            <a:ext cx="4223506" cy="17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827584" y="1484784"/>
            <a:ext cx="2952328" cy="13542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power generation </a:t>
            </a:r>
            <a:r>
              <a:rPr lang="en-US" sz="1400" dirty="0" smtClean="0"/>
              <a:t>operation and expansion</a:t>
            </a:r>
            <a:endParaRPr lang="es-ES" sz="1400" dirty="0" smtClean="0"/>
          </a:p>
          <a:p>
            <a:endParaRPr lang="es-ES" dirty="0"/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711574" cy="89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doblada"/>
          <p:cNvSpPr/>
          <p:nvPr/>
        </p:nvSpPr>
        <p:spPr bwMode="auto">
          <a:xfrm rot="5400000">
            <a:off x="3716032" y="2224757"/>
            <a:ext cx="1051086" cy="925355"/>
          </a:xfrm>
          <a:prstGeom prst="bentArrow">
            <a:avLst>
              <a:gd name="adj1" fmla="val 14917"/>
              <a:gd name="adj2" fmla="val 13908"/>
              <a:gd name="adj3" fmla="val 25000"/>
              <a:gd name="adj4" fmla="val 43750"/>
            </a:avLst>
          </a:prstGeom>
          <a:solidFill>
            <a:srgbClr val="EFA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Optima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04253" y="1876619"/>
            <a:ext cx="43238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Electricity prices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Fixed costs distribution by load blocks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Non accounted costs and market imperfections rents</a:t>
            </a:r>
          </a:p>
          <a:p>
            <a:endParaRPr lang="en-US" sz="1400" dirty="0" smtClean="0"/>
          </a:p>
        </p:txBody>
      </p:sp>
      <p:sp>
        <p:nvSpPr>
          <p:cNvPr id="35" name="34 Flecha doblada"/>
          <p:cNvSpPr/>
          <p:nvPr/>
        </p:nvSpPr>
        <p:spPr bwMode="auto">
          <a:xfrm rot="10800000" flipH="1">
            <a:off x="3995937" y="5428966"/>
            <a:ext cx="886205" cy="592321"/>
          </a:xfrm>
          <a:prstGeom prst="bentArrow">
            <a:avLst>
              <a:gd name="adj1" fmla="val 25944"/>
              <a:gd name="adj2" fmla="val 28085"/>
              <a:gd name="adj3" fmla="val 25000"/>
              <a:gd name="adj4" fmla="val 43750"/>
            </a:avLst>
          </a:prstGeom>
          <a:solidFill>
            <a:srgbClr val="EFA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Optima" pitchFamily="2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885590" y="5713511"/>
            <a:ext cx="2645404" cy="307777"/>
          </a:xfrm>
          <a:prstGeom prst="rect">
            <a:avLst/>
          </a:prstGeom>
          <a:ln w="31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Adjusted technology parameters</a:t>
            </a:r>
            <a:endParaRPr lang="en-US" sz="1400" dirty="0" smtClean="0"/>
          </a:p>
        </p:txBody>
      </p:sp>
      <p:sp>
        <p:nvSpPr>
          <p:cNvPr id="37" name="36 Flecha doblada"/>
          <p:cNvSpPr/>
          <p:nvPr/>
        </p:nvSpPr>
        <p:spPr bwMode="auto">
          <a:xfrm rot="5400000" flipH="1">
            <a:off x="7384052" y="5183595"/>
            <a:ext cx="886205" cy="592321"/>
          </a:xfrm>
          <a:prstGeom prst="bentArrow">
            <a:avLst>
              <a:gd name="adj1" fmla="val 25944"/>
              <a:gd name="adj2" fmla="val 28085"/>
              <a:gd name="adj3" fmla="val 25000"/>
              <a:gd name="adj4" fmla="val 43750"/>
            </a:avLst>
          </a:prstGeom>
          <a:solidFill>
            <a:srgbClr val="EFA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Optima" pitchFamily="2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876256" y="4275093"/>
            <a:ext cx="2160240" cy="738664"/>
          </a:xfrm>
          <a:prstGeom prst="rect">
            <a:avLst/>
          </a:prstGeom>
          <a:ln w="31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Extended SAM</a:t>
            </a:r>
          </a:p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with technology and load block disaggregation </a:t>
            </a:r>
            <a:endParaRPr lang="en-US" sz="1400" dirty="0" smtClean="0"/>
          </a:p>
        </p:txBody>
      </p:sp>
      <p:sp>
        <p:nvSpPr>
          <p:cNvPr id="27" name="Rectangle 3"/>
          <p:cNvSpPr>
            <a:spLocks noGrp="1" noChangeArrowheads="1"/>
          </p:cNvSpPr>
          <p:nvPr>
            <p:ph type="title"/>
          </p:nvPr>
        </p:nvSpPr>
        <p:spPr>
          <a:xfrm>
            <a:off x="855663" y="150813"/>
            <a:ext cx="8199437" cy="709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36000" rIns="54000" bIns="18000" numCol="1" anchor="b" anchorCtr="0" compatLnSpc="1">
            <a:prstTxWarp prst="textNoShape">
              <a:avLst/>
            </a:prstTxWarp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GEMED: </a:t>
            </a:r>
            <a:r>
              <a:rPr lang="en-US" sz="3200" dirty="0" smtClean="0"/>
              <a:t>How do we </a:t>
            </a:r>
            <a:r>
              <a:rPr lang="en-US" sz="3200" dirty="0"/>
              <a:t>do it</a:t>
            </a:r>
            <a:r>
              <a:rPr lang="en-US" sz="32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Subtítulo"/>
          <p:cNvSpPr>
            <a:spLocks noGrp="1"/>
          </p:cNvSpPr>
          <p:nvPr>
            <p:ph type="subTitle" idx="1"/>
          </p:nvPr>
        </p:nvSpPr>
        <p:spPr>
          <a:xfrm>
            <a:off x="874713" y="4014788"/>
            <a:ext cx="6821487" cy="1314450"/>
          </a:xfrm>
        </p:spPr>
        <p:txBody>
          <a:bodyPr/>
          <a:lstStyle/>
          <a:p>
            <a:r>
              <a:rPr lang="en-US" dirty="0" smtClean="0"/>
              <a:t>Case Study</a:t>
            </a:r>
          </a:p>
        </p:txBody>
      </p:sp>
      <p:sp>
        <p:nvSpPr>
          <p:cNvPr id="8195" name="3 Título"/>
          <p:cNvSpPr>
            <a:spLocks noGrp="1"/>
          </p:cNvSpPr>
          <p:nvPr>
            <p:ph type="ctrTitle"/>
          </p:nvPr>
        </p:nvSpPr>
        <p:spPr>
          <a:xfrm>
            <a:off x="874713" y="1587500"/>
            <a:ext cx="1587500" cy="1552575"/>
          </a:xfrm>
        </p:spPr>
        <p:txBody>
          <a:bodyPr/>
          <a:lstStyle/>
          <a:p>
            <a:r>
              <a:rPr lang="es-ES" dirty="0"/>
              <a:t>3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276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01675" lvl="2" indent="-342900">
              <a:buSzPct val="80000"/>
              <a:buFont typeface="Wingdings" pitchFamily="2" charset="2"/>
              <a:buChar char="Ø"/>
            </a:pPr>
            <a:endParaRPr lang="en-US" sz="1900" dirty="0" smtClean="0"/>
          </a:p>
          <a:p>
            <a:pPr marL="701675" lvl="2" indent="-342900">
              <a:buSzPct val="80000"/>
              <a:buFont typeface="Wingdings" pitchFamily="2" charset="2"/>
              <a:buChar char="Ø"/>
            </a:pPr>
            <a:r>
              <a:rPr lang="en-US" sz="2000" dirty="0"/>
              <a:t>H</a:t>
            </a:r>
            <a:r>
              <a:rPr lang="en-US" sz="2000" dirty="0" smtClean="0"/>
              <a:t>ousehold active demand response potential savings in Spain</a:t>
            </a:r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/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699087"/>
              </p:ext>
            </p:extLst>
          </p:nvPr>
        </p:nvGraphicFramePr>
        <p:xfrm>
          <a:off x="971600" y="3789040"/>
          <a:ext cx="3472771" cy="249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294444"/>
              </p:ext>
            </p:extLst>
          </p:nvPr>
        </p:nvGraphicFramePr>
        <p:xfrm>
          <a:off x="4860033" y="3770800"/>
          <a:ext cx="3472771" cy="249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11 Flecha abajo"/>
          <p:cNvSpPr>
            <a:spLocks noChangeArrowheads="1"/>
          </p:cNvSpPr>
          <p:nvPr/>
        </p:nvSpPr>
        <p:spPr bwMode="auto">
          <a:xfrm>
            <a:off x="3275856" y="4204134"/>
            <a:ext cx="275650" cy="3981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FAD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Optima" pitchFamily="2" charset="0"/>
            </a:endParaRPr>
          </a:p>
        </p:txBody>
      </p:sp>
      <p:sp>
        <p:nvSpPr>
          <p:cNvPr id="9" name="12 Flecha curvada hacia abajo"/>
          <p:cNvSpPr>
            <a:spLocks noChangeArrowheads="1"/>
          </p:cNvSpPr>
          <p:nvPr/>
        </p:nvSpPr>
        <p:spPr bwMode="auto">
          <a:xfrm flipH="1">
            <a:off x="6012160" y="4104593"/>
            <a:ext cx="1378255" cy="497704"/>
          </a:xfrm>
          <a:prstGeom prst="curvedDownArrow">
            <a:avLst>
              <a:gd name="adj1" fmla="val 45500"/>
              <a:gd name="adj2" fmla="val 75083"/>
              <a:gd name="adj3" fmla="val 39222"/>
            </a:avLst>
          </a:prstGeom>
          <a:solidFill>
            <a:srgbClr val="EFAD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Optima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019689"/>
              </p:ext>
            </p:extLst>
          </p:nvPr>
        </p:nvGraphicFramePr>
        <p:xfrm>
          <a:off x="899592" y="1841371"/>
          <a:ext cx="7488832" cy="173164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872209"/>
                <a:gridCol w="1224135"/>
                <a:gridCol w="1152128"/>
                <a:gridCol w="3240360"/>
              </a:tblGrid>
              <a:tr h="19240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Consumption variation with ADR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Optim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4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Appliance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Displacement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Reduction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ADR actions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Washing machine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800"/>
                        <a:buFont typeface="Symbol"/>
                        <a:buChar char="·"/>
                      </a:pPr>
                      <a:r>
                        <a:rPr lang="en-US" sz="1200" u="none" strike="noStrike" dirty="0" smtClean="0">
                          <a:effectLst/>
                        </a:rPr>
                        <a:t> Full </a:t>
                      </a:r>
                      <a:r>
                        <a:rPr lang="en-US" sz="1200" u="none" strike="noStrike" dirty="0">
                          <a:effectLst/>
                        </a:rPr>
                        <a:t>shutdown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Dishwasher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800"/>
                        <a:buFont typeface="Symbol"/>
                        <a:buChar char="·"/>
                      </a:pPr>
                      <a:r>
                        <a:rPr lang="en-US" sz="1200" u="none" strike="noStrike" dirty="0" smtClean="0">
                          <a:effectLst/>
                        </a:rPr>
                        <a:t> ECO </a:t>
                      </a:r>
                      <a:r>
                        <a:rPr lang="en-US" sz="1200" u="none" strike="noStrike" dirty="0">
                          <a:effectLst/>
                        </a:rPr>
                        <a:t>program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Dryer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800"/>
                        <a:buFont typeface="Symbol"/>
                        <a:buChar char="·"/>
                      </a:pPr>
                      <a:r>
                        <a:rPr lang="en-US" sz="1200" u="none" strike="noStrike" dirty="0" smtClean="0">
                          <a:effectLst/>
                        </a:rPr>
                        <a:t> Limitations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Water heating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800"/>
                        <a:buFont typeface="Symbol"/>
                        <a:buChar char="·"/>
                      </a:pPr>
                      <a:r>
                        <a:rPr lang="en-US" sz="1200" u="none" strike="noStrike" dirty="0" smtClean="0">
                          <a:effectLst/>
                        </a:rPr>
                        <a:t> stop </a:t>
                      </a:r>
                      <a:r>
                        <a:rPr lang="en-US" sz="1200" u="none" strike="noStrike" dirty="0">
                          <a:effectLst/>
                        </a:rPr>
                        <a:t>/ partial shutdown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Heating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800"/>
                        <a:buFont typeface="Symbol"/>
                        <a:buChar char="·"/>
                      </a:pPr>
                      <a:r>
                        <a:rPr lang="en-US" sz="1200" u="none" strike="noStrike" dirty="0" smtClean="0">
                          <a:effectLst/>
                        </a:rPr>
                        <a:t> Unacceptable </a:t>
                      </a:r>
                      <a:r>
                        <a:rPr lang="en-US" sz="1200" u="none" strike="noStrike" dirty="0">
                          <a:effectLst/>
                        </a:rPr>
                        <a:t>shutdown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Air-conditioner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800"/>
                        <a:buFont typeface="Symbol"/>
                        <a:buChar char="·"/>
                      </a:pPr>
                      <a:r>
                        <a:rPr lang="en-US" sz="1200" u="none" strike="noStrike" dirty="0" smtClean="0">
                          <a:effectLst/>
                        </a:rPr>
                        <a:t> Power </a:t>
                      </a:r>
                      <a:r>
                        <a:rPr lang="en-US" sz="1200" u="none" strike="noStrike" dirty="0">
                          <a:effectLst/>
                        </a:rPr>
                        <a:t>limitations, thermostat, time zones ...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Others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Non manageable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855663" y="150813"/>
            <a:ext cx="8288337" cy="709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36000" rIns="54000" bIns="18000" numCol="1" anchor="b" anchorCtr="0" compatLnSpc="1">
            <a:prstTxWarp prst="textNoShape">
              <a:avLst/>
            </a:prstTxWarp>
          </a:bodyPr>
          <a:lstStyle/>
          <a:p>
            <a:pPr marL="457200" indent="-457200" eaLnBrk="1" hangingPunct="1"/>
            <a:r>
              <a:rPr lang="en-US" sz="3200" dirty="0" smtClean="0"/>
              <a:t>Case study: </a:t>
            </a:r>
            <a:r>
              <a:rPr lang="en-US" sz="2400" dirty="0"/>
              <a:t>H</a:t>
            </a:r>
            <a:r>
              <a:rPr lang="en-US" sz="2400" dirty="0" smtClean="0"/>
              <a:t>ousehold Demand </a:t>
            </a:r>
            <a:r>
              <a:rPr lang="en-US" sz="2400" dirty="0"/>
              <a:t>Response Simulation</a:t>
            </a:r>
          </a:p>
        </p:txBody>
      </p:sp>
    </p:spTree>
    <p:extLst>
      <p:ext uri="{BB962C8B-B14F-4D97-AF65-F5344CB8AC3E}">
        <p14:creationId xmlns:p14="http://schemas.microsoft.com/office/powerpoint/2010/main" val="20870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3163248"/>
                  </p:ext>
                </p:extLst>
              </p:nvPr>
            </p:nvGraphicFramePr>
            <p:xfrm>
              <a:off x="611560" y="1556792"/>
              <a:ext cx="8424936" cy="451256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8424936"/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 noProof="0" smtClean="0">
                              <a:effectLst/>
                            </a:rPr>
                            <a:t>Active demand response demand balance:</a:t>
                          </a: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noProof="0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demand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y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l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p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b</m:t>
                                    </m:r>
                                  </m:sub>
                                </m:sSub>
                                <m:r>
                                  <a:rPr lang="en-US" sz="1200" noProof="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𝐼𝑁𝐶𝑅𝐸𝐴𝑆𝐸𝐷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𝐷𝑅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𝐿𝑂𝐴𝐷</m:t>
                                    </m:r>
                                  </m:e>
                                  <m:sub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1200" noProof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𝐷𝐸𝐶𝑅𝐸𝐴𝑆𝐸𝐷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𝐷𝑅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𝐿𝑂𝐴𝐷</m:t>
                                    </m:r>
                                  </m:e>
                                  <m:sub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1200" noProof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𝐶𝑂𝑁𝑆𝐸𝑅𝑉𝐸𝐷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𝐷𝑅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𝐿𝑂𝐴𝐷</m:t>
                                    </m:r>
                                  </m:e>
                                  <m:sub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1200" noProof="0">
                                    <a:effectLst/>
                                    <a:latin typeface="Cambria Math"/>
                                  </a:rPr>
                                  <m:t>≤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t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f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PGEN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y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t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f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l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p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b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200" noProof="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pimp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y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l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p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b</m:t>
                                    </m:r>
                                  </m:sub>
                                </m:sSub>
                                <m:r>
                                  <a:rPr lang="en-US" sz="1200" noProof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PPUMPED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y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l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p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b</m:t>
                                    </m:r>
                                  </m:sub>
                                </m:sSub>
                                <m:r>
                                  <a:rPr lang="en-US" sz="1200" noProof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own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_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cons</m:t>
                                        </m:r>
                                      </m:e>
                                    </m:acc>
                                  </m:e>
                                </m:d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t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f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PGEN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y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t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f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l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p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b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200" noProof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loss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y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l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p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b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pHide m:val="on"/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t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f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PGEN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y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t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f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l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p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pimp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y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l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p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b</m:t>
                                        </m:r>
                                      </m:sub>
                                    </m:sSub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pexp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⁡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y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l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p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b</m:t>
                                        </m:r>
                                      </m:sub>
                                    </m:sSub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PPUMPED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y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l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p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b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 noProof="0" smtClean="0">
                              <a:effectLst/>
                            </a:rPr>
                            <a:t>Maximum displacement:</a:t>
                          </a: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noProof="0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𝐷𝐸𝐶𝑅𝐸𝐴𝑆𝐸𝐷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𝐷𝑅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𝐿𝑂𝐴𝐷</m:t>
                                    </m:r>
                                  </m:e>
                                  <m:sub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1200" noProof="0">
                                    <a:effectLst/>
                                    <a:latin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displaceable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_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load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 noProof="0" smtClean="0">
                              <a:effectLst/>
                            </a:rPr>
                            <a:t>Displacement balance:</a:t>
                          </a: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sz="1200" i="1" noProof="0" smtClean="0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𝐼𝑁𝐶𝑅𝐸𝐴𝑆𝐸𝐷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_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𝐷𝑅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_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𝐿𝑂𝐴𝐷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200" i="1" noProof="0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dur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l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p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  <m:r>
                                  <a:rPr lang="en-US" sz="1200" noProof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𝐷𝐸𝐶𝑅𝐸𝐴𝑆𝐸𝐷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_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𝐷𝑅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_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𝐿𝑂𝐴𝐷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200" i="1" noProof="0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dur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l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p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 noProof="0" smtClean="0">
                              <a:effectLst/>
                            </a:rPr>
                            <a:t>Potency conservation limit:</a:t>
                          </a: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noProof="0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𝐶𝑂𝑁𝑆𝐸𝑅𝑉𝐸𝐷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𝐷𝑅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𝐿𝑂𝐴𝐷</m:t>
                                    </m:r>
                                  </m:e>
                                  <m:sub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1200" noProof="0">
                                    <a:effectLst/>
                                    <a:latin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conservable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_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load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 noProof="0" smtClean="0">
                              <a:effectLst/>
                            </a:rPr>
                            <a:t>Minimal savings requirement</a:t>
                          </a:r>
                          <a:r>
                            <a:rPr lang="en-US" sz="1200" noProof="0" smtClean="0">
                              <a:effectLst/>
                            </a:rPr>
                            <a:t>:</a:t>
                          </a: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sz="1200" i="1" noProof="0" smtClean="0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𝐷𝐸𝐶𝑅𝐸𝐴𝑆𝐸𝐷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_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𝐷𝑅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_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𝐿𝑂𝐴𝐷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200" i="1" noProof="0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𝑔𝑎𝑑</m:t>
                                                </m:r>
                                                <m: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_</m:t>
                                                </m:r>
                                                <m: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𝑝𝑟𝑖𝑐𝑒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200" i="1" noProof="0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dur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l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p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  <m:r>
                                  <a:rPr lang="en-US" sz="1200" noProof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𝐼𝑁𝐶𝑅𝐸𝐴𝑆𝐸𝐷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_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𝐷𝑅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_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𝐿𝑂𝐴𝐷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200" i="1" noProof="0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𝑔𝑎𝑑</m:t>
                                                </m:r>
                                                <m: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_</m:t>
                                                </m:r>
                                                <m: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𝑝𝑟𝑖𝑐𝑒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200" i="1" noProof="0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dur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l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p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  <m:r>
                                  <a:rPr lang="en-US" sz="1200" noProof="0">
                                    <a:effectLst/>
                                    <a:latin typeface="Cambria Math"/>
                                  </a:rPr>
                                  <m:t>≤</m:t>
                                </m:r>
                                <m:d>
                                  <m:dPr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1−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min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⁡_</m:t>
                                        </m:r>
                                        <m:r>
                                          <a:rPr lang="en-US" sz="1200" noProof="0">
                                            <a:effectLst/>
                                            <a:latin typeface="Cambria Math"/>
                                          </a:rPr>
                                          <m:t>𝑠𝑎𝑣</m:t>
                                        </m:r>
                                      </m:e>
                                    </m:acc>
                                  </m:e>
                                </m:d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sz="1200" i="1" noProof="0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200" noProof="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sz="1200" i="1" noProof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200" i="1" noProof="0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𝑑𝑖𝑠𝑝𝑙𝑎𝑐𝑒𝑎𝑏𝑙𝑒</m:t>
                                                </m:r>
                                                <m: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_</m:t>
                                                </m:r>
                                                <m: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𝑙𝑜𝑎𝑑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200" i="1" noProof="0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𝑔𝑎𝑑</m:t>
                                                </m:r>
                                                <m: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_</m:t>
                                                </m:r>
                                                <m: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𝑝𝑟𝑖𝑐𝑒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200" i="1" noProof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200" i="1" noProof="0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 noProof="0">
                                                    <a:effectLst/>
                                                    <a:latin typeface="Cambria Math"/>
                                                  </a:rPr>
                                                  <m:t>dur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l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p</m:t>
                                            </m:r>
                                            <m: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noProof="0">
                                                <a:effectLst/>
                                                <a:latin typeface="Cambria Math"/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US" sz="1200" noProof="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7381187"/>
                  </p:ext>
                </p:extLst>
              </p:nvPr>
            </p:nvGraphicFramePr>
            <p:xfrm>
              <a:off x="611560" y="1556792"/>
              <a:ext cx="8424936" cy="456272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8424936"/>
                  </a:tblGrid>
                  <a:tr h="18288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 noProof="0" smtClean="0">
                              <a:effectLst/>
                            </a:rPr>
                            <a:t>Active demand response demand balance:</a:t>
                          </a: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134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39785" r="-72" b="-369355"/>
                          </a:stretch>
                        </a:blipFill>
                      </a:tcPr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 noProof="0" smtClean="0">
                              <a:effectLst/>
                            </a:rPr>
                            <a:t>Maximum displacement:</a:t>
                          </a: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326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842105" r="-72" b="-1550000"/>
                          </a:stretch>
                        </a:blipFill>
                      </a:tcPr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 noProof="0" smtClean="0">
                              <a:effectLst/>
                            </a:rPr>
                            <a:t>Displacement balance:</a:t>
                          </a: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37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581944" r="-72" b="-633333"/>
                          </a:stretch>
                        </a:blipFill>
                      </a:tcPr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 noProof="0" smtClean="0">
                              <a:effectLst/>
                            </a:rPr>
                            <a:t>Potency conservation limit:</a:t>
                          </a: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85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530556" r="-72" b="-1000000"/>
                          </a:stretch>
                        </a:blipFill>
                      </a:tcPr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 noProof="0" smtClean="0">
                              <a:effectLst/>
                            </a:rPr>
                            <a:t>Minimal savings requirement</a:t>
                          </a:r>
                          <a:r>
                            <a:rPr lang="en-US" sz="1200" noProof="0" smtClean="0">
                              <a:effectLst/>
                            </a:rPr>
                            <a:t>:</a:t>
                          </a:r>
                          <a:endParaRPr lang="en-US" sz="1200" noProof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8874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443151" r="-72" b="-1054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855663" y="150813"/>
            <a:ext cx="8288337" cy="709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36000" rIns="54000" bIns="18000" numCol="1" anchor="b" anchorCtr="0" compatLnSpc="1">
            <a:prstTxWarp prst="textNoShape">
              <a:avLst/>
            </a:prstTxWarp>
          </a:bodyPr>
          <a:lstStyle/>
          <a:p>
            <a:pPr marL="457200" indent="-457200" eaLnBrk="1" hangingPunct="1"/>
            <a:r>
              <a:rPr lang="en-US" sz="3200" dirty="0" smtClean="0"/>
              <a:t>Case study: </a:t>
            </a:r>
            <a:r>
              <a:rPr lang="en-US" sz="2400" dirty="0"/>
              <a:t>Household Demand Response Simulation</a:t>
            </a:r>
          </a:p>
        </p:txBody>
      </p:sp>
    </p:spTree>
    <p:extLst>
      <p:ext uri="{BB962C8B-B14F-4D97-AF65-F5344CB8AC3E}">
        <p14:creationId xmlns:p14="http://schemas.microsoft.com/office/powerpoint/2010/main" val="5315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Response:</a:t>
            </a:r>
            <a:r>
              <a:rPr lang="en-US" sz="2000" dirty="0" smtClean="0"/>
              <a:t> BU vs. CGE with electricity detail vs. GEMED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97594"/>
              </p:ext>
            </p:extLst>
          </p:nvPr>
        </p:nvGraphicFramePr>
        <p:xfrm>
          <a:off x="179512" y="1285454"/>
          <a:ext cx="8892480" cy="42601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6416"/>
                <a:gridCol w="592832"/>
                <a:gridCol w="1799938"/>
                <a:gridCol w="1055230"/>
                <a:gridCol w="1080120"/>
                <a:gridCol w="936104"/>
                <a:gridCol w="936104"/>
                <a:gridCol w="1008112"/>
                <a:gridCol w="1187624"/>
              </a:tblGrid>
              <a:tr h="179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BAU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BU DR counterfactual simulation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Difference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</a:tr>
              <a:tr h="52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Scenario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Total income (10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 €)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Total income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(10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 €)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Price (€/</a:t>
                      </a: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effectLst/>
                        </a:rPr>
                        <a:t>MWh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Quantity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(GW)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Emissions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Final consumer savings (10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 €)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</a:tr>
              <a:tr h="382422">
                <a:tc rowSpan="4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Bottom-up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Electricity Model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 Load block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13,138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12,903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(-1.79%)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52.84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(0.00%)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244,152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(-1,79%)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-1.80%CO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-0.52%Acid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12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15,867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14,190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(-10.57%)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58.19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(-8.83%)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243,865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(-1.91%)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-2.42%CO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-0.82%Acid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1,677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effectLst/>
                        </a:rPr>
                        <a:t>75 Load blocks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16,490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14,433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(-12.48%)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59.25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(-10.65%)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243,586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(-2,04%)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-2.72%CO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-0.95%Acid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2,057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effectLst/>
                        </a:rPr>
                        <a:t>210 Load blocks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16,605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14,224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(-14.34%)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58,49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(-12,41%)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243,194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(-2,20%)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-2.90%CO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-1.01%Acid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2,381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</a:tr>
              <a:tr h="408782">
                <a:tc rowSpan="5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Top-down CGE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Tech. disaggregated CGE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(1 LB and nested CES electricity techs)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(Similar to EPPA Model: Version 4)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13,060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12,847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(-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1.64%)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52.84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0.00%)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243,068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(-1.64%)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-1.64% CO</a:t>
                      </a:r>
                      <a:r>
                        <a:rPr lang="en-US" sz="1200" kern="1200" baseline="-25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 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-1.64% 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213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vert="vert270" anchor="ctr">
                    <a:solidFill>
                      <a:schemeClr val="bg1"/>
                    </a:solidFill>
                  </a:tcPr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GEMED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(tech and time disaggregation)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12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15,141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14,859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(-1.86%)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61.23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(-0.06%)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242,684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(-1.80%)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75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15,538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15,226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(-2.01%)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62.81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(-0.07%)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242,399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(-1.94%)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210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15,613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15,238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(-2.40%)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63.03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(-0.21%)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241,762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(-2.20%)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375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Response:</a:t>
            </a:r>
            <a:r>
              <a:rPr lang="en-US" sz="2000" dirty="0" smtClean="0"/>
              <a:t> BU vs. CGE with electricity detail vs. GEMED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76872"/>
              </p:ext>
            </p:extLst>
          </p:nvPr>
        </p:nvGraphicFramePr>
        <p:xfrm>
          <a:off x="179512" y="1285454"/>
          <a:ext cx="8892480" cy="42706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6416"/>
                <a:gridCol w="592832"/>
                <a:gridCol w="1799938"/>
                <a:gridCol w="1055230"/>
                <a:gridCol w="1080120"/>
                <a:gridCol w="936104"/>
                <a:gridCol w="936104"/>
                <a:gridCol w="1008112"/>
                <a:gridCol w="1187624"/>
              </a:tblGrid>
              <a:tr h="179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BAU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BU DR counterfactual simulation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Difference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</a:tr>
              <a:tr h="52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Scenario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Total income (10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 €)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Total income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(10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 €)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Price (€/</a:t>
                      </a: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effectLst/>
                        </a:rPr>
                        <a:t>MWh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Quantity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(GW)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Emissions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Final consumer savings (10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 €)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</a:tr>
              <a:tr h="382422">
                <a:tc rowSpan="4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Bottom-up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Electricity Model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 Load block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13,138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12,903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(-1.79%)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52.84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(0.00%)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244,152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(-1,79%)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-1.80%CO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-0.52%Acid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12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15,867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14,190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(-10.57%)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58.19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(-8.83%)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243,865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(-1.91%)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-2.42%CO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-0.82%Acid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1,677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effectLst/>
                        </a:rPr>
                        <a:t>75 Load blocks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16,490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14,433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(-12.48%)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59.25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(-10.65%)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243,586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(-2,04%)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-2.72%CO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-0.95%Acid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2,057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effectLst/>
                        </a:rPr>
                        <a:t>210 Load blocks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16,605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14,224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(-14.34%)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58,49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(-12,41%)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243,194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(-2,20%)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-2.90%CO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-1.01%Acid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2,381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</a:tr>
              <a:tr h="408782">
                <a:tc rowSpan="5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Top-down CGE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Tech. disaggregated CGE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(1 LB and nested CES electricity techs)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(Similar to EPPA Model: Version 4)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13,060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12,847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(-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1.64%)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52.84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0.00%)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243,068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(-1.64%)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-1.64% CO</a:t>
                      </a:r>
                      <a:r>
                        <a:rPr lang="en-US" sz="1200" kern="1200" baseline="-25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 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-1.64% 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213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vert="vert270" anchor="ctr">
                    <a:solidFill>
                      <a:schemeClr val="bg1"/>
                    </a:solidFill>
                  </a:tcPr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GEMED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(tech and time disaggregation)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12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15,141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14,859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(-1.86%)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61.23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(-0.06%)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242,684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(-1.80%)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75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15,538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15,226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(-2.01%)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62.81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(-0.07%)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242,399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(-1.94%)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210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15,613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15,238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(-2.40%)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63.03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(-0.21%)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241,762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(-2.20%)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375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6012160" y="2708920"/>
            <a:ext cx="792088" cy="288032"/>
          </a:xfrm>
          <a:prstGeom prst="ellipse">
            <a:avLst/>
          </a:prstGeom>
          <a:solidFill>
            <a:srgbClr val="EFAD00">
              <a:alpha val="2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Optima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012160" y="4509120"/>
            <a:ext cx="792088" cy="288032"/>
          </a:xfrm>
          <a:prstGeom prst="ellipse">
            <a:avLst/>
          </a:prstGeom>
          <a:solidFill>
            <a:srgbClr val="EFAD00">
              <a:alpha val="2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Opt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Response:</a:t>
            </a:r>
            <a:r>
              <a:rPr lang="en-US" sz="2000" dirty="0" smtClean="0"/>
              <a:t> BU vs. CGE with electricity detail vs. GEMED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60923"/>
              </p:ext>
            </p:extLst>
          </p:nvPr>
        </p:nvGraphicFramePr>
        <p:xfrm>
          <a:off x="179512" y="1285454"/>
          <a:ext cx="8892480" cy="42706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6416"/>
                <a:gridCol w="592832"/>
                <a:gridCol w="1799938"/>
                <a:gridCol w="1055230"/>
                <a:gridCol w="1080120"/>
                <a:gridCol w="936104"/>
                <a:gridCol w="936104"/>
                <a:gridCol w="1008112"/>
                <a:gridCol w="1187624"/>
              </a:tblGrid>
              <a:tr h="179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BAU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BU DR counterfactual simulation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Difference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</a:tr>
              <a:tr h="52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Scenario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Total income (10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 €)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Total income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(10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 €)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Price (€/</a:t>
                      </a: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effectLst/>
                        </a:rPr>
                        <a:t>MWh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Quantity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(GW)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Emissions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Final consumer savings (10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 €)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</a:tr>
              <a:tr h="382422">
                <a:tc rowSpan="4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Bottom-up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Electricity Model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 Load block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13,138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12,903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(-1.79%)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52.84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(0.00%)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244,152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(-1,79%)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-1.80%CO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-0.52%Acid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12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15,867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14,190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(-10.57%)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58.19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(-8.83%)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243,865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(-1.91%)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-2.42%CO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-0.82%Acid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1,677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effectLst/>
                        </a:rPr>
                        <a:t>75 Load blocks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16,490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14,433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(-12.48%)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59.25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(-10.65%)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243,586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(-2,04%)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-2.72%CO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-0.95%Acid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2,057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effectLst/>
                        </a:rPr>
                        <a:t>210 Load blocks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16,605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14,224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(-14.34%)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58,49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(-12,41%)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243,194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(-2,20%)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-2.90%CO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-1.01%Acid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2,381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</a:tr>
              <a:tr h="408782">
                <a:tc rowSpan="5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Top-down CGE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Tech. disaggregated CGE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(1 LB and nested CES electricity techs)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(Similar to EPPA Model: Version 4)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13,060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12,847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(-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1.64%)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52.84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0.00%)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243,068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(-1.64%)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-1.64% CO</a:t>
                      </a:r>
                      <a:r>
                        <a:rPr lang="en-US" sz="1200" kern="1200" baseline="-25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 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-1.64% 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213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vert="vert270" anchor="ctr">
                    <a:solidFill>
                      <a:schemeClr val="bg1"/>
                    </a:solidFill>
                  </a:tcPr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GEMED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(tech and time disaggregation)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12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15,141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14,859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(-1.86%)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61.23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(-0.06%)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242,684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(-1.80%)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75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15,538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15,226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(-2.01%)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62.81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(-0.07%)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242,399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(-1.94%)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210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15,613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15,238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(-2.40%)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63.03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(-0.21%)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241,762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(-2.20%)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375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6012160" y="3068960"/>
            <a:ext cx="792088" cy="288032"/>
          </a:xfrm>
          <a:prstGeom prst="ellipse">
            <a:avLst/>
          </a:prstGeom>
          <a:solidFill>
            <a:srgbClr val="EFAD00">
              <a:alpha val="2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Optima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012160" y="4941168"/>
            <a:ext cx="792088" cy="288032"/>
          </a:xfrm>
          <a:prstGeom prst="ellipse">
            <a:avLst/>
          </a:prstGeom>
          <a:solidFill>
            <a:srgbClr val="EFAD00">
              <a:alpha val="2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Opt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Aft>
                <a:spcPts val="600"/>
              </a:spcAft>
              <a:buFont typeface="Optima" pitchFamily="2" charset="0"/>
              <a:buAutoNum type="arabicPeriod"/>
            </a:pPr>
            <a:endParaRPr lang="en-US" sz="2000" dirty="0" smtClean="0"/>
          </a:p>
          <a:p>
            <a:pPr marL="457200" indent="-457200" eaLnBrk="1" hangingPunct="1">
              <a:spcAft>
                <a:spcPts val="600"/>
              </a:spcAft>
              <a:buFont typeface="Optima" pitchFamily="2" charset="0"/>
              <a:buAutoNum type="arabicPeriod"/>
            </a:pPr>
            <a:r>
              <a:rPr lang="en-US" sz="2000" dirty="0" smtClean="0"/>
              <a:t>Motivation and objective</a:t>
            </a:r>
          </a:p>
          <a:p>
            <a:pPr marL="457200" indent="-457200" eaLnBrk="1" hangingPunct="1">
              <a:spcAft>
                <a:spcPts val="600"/>
              </a:spcAft>
              <a:buFont typeface="Optima" pitchFamily="2" charset="0"/>
              <a:buAutoNum type="arabicPeriod"/>
            </a:pPr>
            <a:r>
              <a:rPr lang="en-US" sz="2000" dirty="0" smtClean="0"/>
              <a:t>Modeling framework</a:t>
            </a:r>
          </a:p>
          <a:p>
            <a:pPr marL="1173162" lvl="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/>
              <a:t>Electricity Operation and Expansion Planning Model</a:t>
            </a:r>
          </a:p>
          <a:p>
            <a:pPr marL="1173162" lvl="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/>
              <a:t>CGE model</a:t>
            </a:r>
          </a:p>
          <a:p>
            <a:pPr marL="1173162" lvl="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/>
              <a:t>Electricity Technological disaggregated CGE</a:t>
            </a:r>
          </a:p>
          <a:p>
            <a:pPr marL="1173162" lvl="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/>
              <a:t>GEMED – General Equilibrium Model with Electricity Detail</a:t>
            </a:r>
          </a:p>
          <a:p>
            <a:pPr marL="457200" indent="-457200" eaLnBrk="1" hangingPunct="1">
              <a:spcAft>
                <a:spcPts val="600"/>
              </a:spcAft>
              <a:buFont typeface="Optima" pitchFamily="2" charset="0"/>
              <a:buAutoNum type="arabicPeriod"/>
            </a:pPr>
            <a:r>
              <a:rPr lang="en-US" sz="2000" dirty="0" smtClean="0"/>
              <a:t>Case study</a:t>
            </a:r>
          </a:p>
          <a:p>
            <a:pPr marL="457200" indent="-457200" eaLnBrk="1" hangingPunct="1">
              <a:spcAft>
                <a:spcPts val="600"/>
              </a:spcAft>
              <a:buFont typeface="Optima" pitchFamily="2" charset="0"/>
              <a:buAutoNum type="arabicPeriod"/>
            </a:pPr>
            <a:r>
              <a:rPr lang="en-US" sz="2000" dirty="0" smtClean="0"/>
              <a:t>Were do we go now?</a:t>
            </a:r>
          </a:p>
          <a:p>
            <a:pPr marL="1173162" lvl="2" indent="-457200" eaLnBrk="1" hangingPunct="1">
              <a:spcAft>
                <a:spcPts val="600"/>
              </a:spcAft>
              <a:buFont typeface="Optima" pitchFamily="2" charset="0"/>
              <a:buAutoNum type="arabicPeriod"/>
            </a:pPr>
            <a:r>
              <a:rPr lang="en-US" sz="1700" dirty="0" smtClean="0"/>
              <a:t> </a:t>
            </a:r>
            <a:r>
              <a:rPr lang="en-US" sz="1300" dirty="0" smtClean="0"/>
              <a:t>Hybrid </a:t>
            </a:r>
            <a:r>
              <a:rPr lang="en-US" sz="1300" dirty="0"/>
              <a:t>GEMED</a:t>
            </a:r>
          </a:p>
          <a:p>
            <a:pPr marL="1173162" lvl="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Decomposed Hybrid GEMED</a:t>
            </a:r>
          </a:p>
          <a:p>
            <a:pPr marL="457200" indent="-457200" eaLnBrk="1" hangingPunct="1">
              <a:spcAft>
                <a:spcPts val="600"/>
              </a:spcAft>
              <a:buFont typeface="Optima" pitchFamily="2" charset="0"/>
              <a:buAutoNum type="arabicPeriod"/>
            </a:pPr>
            <a:r>
              <a:rPr lang="en-US" sz="2000" dirty="0" smtClean="0"/>
              <a:t>Conclusion</a:t>
            </a:r>
          </a:p>
          <a:p>
            <a:pPr marL="457200" indent="-457200" eaLnBrk="1" hangingPunct="1">
              <a:spcAft>
                <a:spcPts val="600"/>
              </a:spcAft>
              <a:buFont typeface="Optima" pitchFamily="2" charset="0"/>
              <a:buAutoNum type="arabicPeriod"/>
            </a:pPr>
            <a:endParaRPr lang="en-US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/>
            </a:r>
            <a:br>
              <a:rPr lang="es-ES" dirty="0" smtClean="0"/>
            </a:br>
            <a:r>
              <a:rPr lang="en-US" dirty="0" smtClean="0">
                <a:latin typeface="Arial" charset="0"/>
                <a:cs typeface="Arial" charset="0"/>
              </a:rPr>
              <a:t>Contents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Response:</a:t>
            </a:r>
            <a:r>
              <a:rPr lang="en-US" sz="2000" dirty="0" smtClean="0"/>
              <a:t> BU vs. CGE with electricity detail vs. GEMED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8699"/>
              </p:ext>
            </p:extLst>
          </p:nvPr>
        </p:nvGraphicFramePr>
        <p:xfrm>
          <a:off x="179512" y="1285454"/>
          <a:ext cx="8892480" cy="42706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6416"/>
                <a:gridCol w="592832"/>
                <a:gridCol w="1799938"/>
                <a:gridCol w="1055230"/>
                <a:gridCol w="1080120"/>
                <a:gridCol w="936104"/>
                <a:gridCol w="936104"/>
                <a:gridCol w="1008112"/>
                <a:gridCol w="1187624"/>
              </a:tblGrid>
              <a:tr h="179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BAU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BU DR counterfactual simulation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Difference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</a:tr>
              <a:tr h="52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Scenario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Total income (10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 €)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Total income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(10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 €)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Price (€/</a:t>
                      </a: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effectLst/>
                        </a:rPr>
                        <a:t>MWh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Quantity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(GW)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Emissions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Final consumer savings (10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 €)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</a:tr>
              <a:tr h="382422">
                <a:tc rowSpan="4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Bottom-up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Electricity Model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 Load block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13,138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12,903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(-1.79%)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52.84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(0.00%)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244,152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(-1,79%)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-1.80%CO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-0.52%Acid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12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15,867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14,190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(-10.57%)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58.19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(-8.83%)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243,865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(-1.91%)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-2.42%CO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-0.82%Acid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1,677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effectLst/>
                        </a:rPr>
                        <a:t>75 Load blocks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16,490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14,433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(-12.48%)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59.25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(-10.65%)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243,586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(-2,04%)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-2.72%CO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-0.95%Acid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2,057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effectLst/>
                        </a:rPr>
                        <a:t>210 Load blocks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16,605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14,224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(-14.34%)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58,49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(-12,41%)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243,194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(-2,20%)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-2.90%CO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-1.01%Acid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2,381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</a:tr>
              <a:tr h="408782">
                <a:tc rowSpan="5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Top-down CGE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Tech. disaggregated CGE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(1 LB and nested CES electricity techs)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(Similar to EPPA Model: Version 4)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13,060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12,847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(-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1.64%)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52.84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0.00%)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243,068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(-1.64%)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-1.64% CO</a:t>
                      </a:r>
                      <a:r>
                        <a:rPr lang="en-US" sz="1200" kern="1200" baseline="-25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 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-1.64% 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213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vert="vert270" anchor="ctr">
                    <a:solidFill>
                      <a:schemeClr val="bg1"/>
                    </a:solidFill>
                  </a:tcPr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GEMED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(tech and time disaggregation)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12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15,141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14,859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(-1.86%)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61.23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(-0.06%)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242,684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(-1.80%)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75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15,538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15,226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(-2.01%)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62.81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(-0.07%)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242,399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(-1.94%)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210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15,613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15,238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(-2.40%)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63.03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(-0.21%)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241,762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(-2.20%)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375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6012160" y="3501008"/>
            <a:ext cx="792088" cy="288032"/>
          </a:xfrm>
          <a:prstGeom prst="ellipse">
            <a:avLst/>
          </a:prstGeom>
          <a:solidFill>
            <a:srgbClr val="EFAD00">
              <a:alpha val="2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Optima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012160" y="5301208"/>
            <a:ext cx="792088" cy="288032"/>
          </a:xfrm>
          <a:prstGeom prst="ellipse">
            <a:avLst/>
          </a:prstGeom>
          <a:solidFill>
            <a:srgbClr val="EFAD00">
              <a:alpha val="2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Opt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Response:</a:t>
            </a:r>
            <a:r>
              <a:rPr lang="en-US" sz="2000" dirty="0" smtClean="0"/>
              <a:t> BU vs. CGE with electricity detail vs. GEMED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81544"/>
              </p:ext>
            </p:extLst>
          </p:nvPr>
        </p:nvGraphicFramePr>
        <p:xfrm>
          <a:off x="179512" y="1285454"/>
          <a:ext cx="8892480" cy="42706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6416"/>
                <a:gridCol w="592832"/>
                <a:gridCol w="1799938"/>
                <a:gridCol w="1055230"/>
                <a:gridCol w="1080120"/>
                <a:gridCol w="936104"/>
                <a:gridCol w="936104"/>
                <a:gridCol w="1008112"/>
                <a:gridCol w="1187624"/>
              </a:tblGrid>
              <a:tr h="179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BAU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BU DR counterfactual simulation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Difference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</a:tr>
              <a:tr h="52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Scenario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Total income (10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 €)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Total income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(10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 €)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Price (€/</a:t>
                      </a: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effectLst/>
                        </a:rPr>
                        <a:t>MWh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Quantity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(GW)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Emissions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Final consumer savings (10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 €)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>
                    <a:solidFill>
                      <a:schemeClr val="accent1"/>
                    </a:solidFill>
                  </a:tcPr>
                </a:tc>
              </a:tr>
              <a:tr h="382422">
                <a:tc rowSpan="4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Bottom-up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Electricity Model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 Load block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13,138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12,903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(-1.79%)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52.84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(0.00%)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244,152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(-1,79%)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-1.80%CO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-0.52%Acid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12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15,867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14,190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(-10.57%)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58.19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(-8.83%)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243,865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(-1.91%)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-2.42%CO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-0.82%Acid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1,677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effectLst/>
                        </a:rPr>
                        <a:t>75 Load blocks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16,490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14,433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(-12.48%)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59.25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(-10.65%)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243,586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(-2,04%)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-2.72%CO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-0.95%Acid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2,057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effectLst/>
                        </a:rPr>
                        <a:t>210 Load blocks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16,605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14,224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(-14.34%)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58,49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(-12,41%)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243,194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(-2,20%)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-2.90%CO</a:t>
                      </a:r>
                      <a:r>
                        <a:rPr lang="en-US" sz="1100" kern="1200" baseline="-25000">
                          <a:effectLst/>
                        </a:rPr>
                        <a:t>2 </a:t>
                      </a:r>
                      <a:r>
                        <a:rPr lang="en-US" sz="1100" kern="1200">
                          <a:effectLst/>
                        </a:rPr>
                        <a:t>e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-1.01%Acid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2,381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</a:tr>
              <a:tr h="408782">
                <a:tc rowSpan="5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Top-down CGE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Tech. disaggregated CGE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(1 LB and nested CES electricity techs)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(Similar to EPPA Model: Version 4)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13,060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12,847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(-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1.64%)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52.84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0.00%)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243,068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(-1.64%)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-1.64% CO</a:t>
                      </a:r>
                      <a:r>
                        <a:rPr lang="en-US" sz="1200" kern="1200" baseline="-25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 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-1.64% Acid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213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889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322" marR="36322" marT="7783" marB="0" vert="vert270" anchor="ctr">
                    <a:solidFill>
                      <a:schemeClr val="bg1"/>
                    </a:solidFill>
                  </a:tcPr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GEMED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(tech and time disaggregation)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3" marR="7783" marT="7783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12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15,141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14,859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(-1.86%)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61.23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(-0.06%)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242,684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(-1.80%)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75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15,538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15,226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(-2.01%)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62.81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(-0.07%)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242,399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(-1.94%)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/>
                </a:tc>
              </a:tr>
              <a:tr h="38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210 load blocks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15,613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15,238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(-2.40%)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63.03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(-0.21%)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241,762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(-2.20%)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66" marR="34766" marT="72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375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2" marR="36322" marT="7783" marB="0" anchor="ctr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5076056" y="3501008"/>
            <a:ext cx="792088" cy="288032"/>
          </a:xfrm>
          <a:prstGeom prst="ellipse">
            <a:avLst/>
          </a:prstGeom>
          <a:solidFill>
            <a:srgbClr val="EFAD00">
              <a:alpha val="2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Optima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076056" y="5301208"/>
            <a:ext cx="792088" cy="288032"/>
          </a:xfrm>
          <a:prstGeom prst="ellipse">
            <a:avLst/>
          </a:prstGeom>
          <a:solidFill>
            <a:srgbClr val="EFAD00">
              <a:alpha val="2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Opt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sz="2800" dirty="0"/>
              <a:t>4</a:t>
            </a:r>
            <a:r>
              <a:rPr lang="en-US" sz="2800" dirty="0" smtClean="0"/>
              <a:t>. GEMED - </a:t>
            </a:r>
            <a:r>
              <a:rPr lang="en-US" sz="2400" dirty="0" smtClean="0"/>
              <a:t>General </a:t>
            </a:r>
            <a:r>
              <a:rPr lang="en-US" sz="2400" dirty="0"/>
              <a:t>E</a:t>
            </a:r>
            <a:r>
              <a:rPr lang="en-US" sz="2400" dirty="0" smtClean="0"/>
              <a:t>quilibrium </a:t>
            </a:r>
            <a:r>
              <a:rPr lang="en-US" sz="2400" dirty="0"/>
              <a:t>M</a:t>
            </a:r>
            <a:r>
              <a:rPr lang="en-US" sz="2400" dirty="0" smtClean="0"/>
              <a:t>odel with Electricity </a:t>
            </a:r>
            <a:r>
              <a:rPr lang="en-US" sz="2400" dirty="0"/>
              <a:t>D</a:t>
            </a:r>
            <a:r>
              <a:rPr lang="en-US" sz="2400" dirty="0" smtClean="0"/>
              <a:t>etail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Verdict on the GEMED model: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Good at: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Capable of addressing displacement effects, and consequently much better quantities representation.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Indirect effects evaluation enriched by agents electricity load profiles representation. 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Much better representation of technologies portfolio choices, and consequently better representation of fuel and other suppliers policy consequences. 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Bad at: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Technological substitution and backstop technologies still limited by the production function structure.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Direction of marginal settlement prices better represented however their magnitude is still highly underestimated because the lack of expensive peak unit technologies retirement.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56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Subtítulo"/>
          <p:cNvSpPr>
            <a:spLocks noGrp="1"/>
          </p:cNvSpPr>
          <p:nvPr>
            <p:ph type="subTitle" idx="1"/>
          </p:nvPr>
        </p:nvSpPr>
        <p:spPr>
          <a:xfrm>
            <a:off x="874713" y="4014788"/>
            <a:ext cx="6821487" cy="131445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Optima" pitchFamily="2" charset="0"/>
              <a:buAutoNum type="arabicPeriod"/>
            </a:pPr>
            <a:r>
              <a:rPr lang="en-US" dirty="0"/>
              <a:t>Were do we go now?</a:t>
            </a:r>
          </a:p>
        </p:txBody>
      </p:sp>
      <p:sp>
        <p:nvSpPr>
          <p:cNvPr id="8195" name="3 Título"/>
          <p:cNvSpPr>
            <a:spLocks noGrp="1"/>
          </p:cNvSpPr>
          <p:nvPr>
            <p:ph type="ctrTitle"/>
          </p:nvPr>
        </p:nvSpPr>
        <p:spPr>
          <a:xfrm>
            <a:off x="874713" y="1587500"/>
            <a:ext cx="1587500" cy="1552575"/>
          </a:xfrm>
        </p:spPr>
        <p:txBody>
          <a:bodyPr/>
          <a:lstStyle/>
          <a:p>
            <a:r>
              <a:rPr lang="es-ES" dirty="0"/>
              <a:t>4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3523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234 Rectángulo redondeado"/>
          <p:cNvSpPr>
            <a:spLocks noChangeArrowheads="1"/>
          </p:cNvSpPr>
          <p:nvPr/>
        </p:nvSpPr>
        <p:spPr bwMode="auto">
          <a:xfrm>
            <a:off x="579438" y="4221089"/>
            <a:ext cx="2344737" cy="165618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b"/>
          <a:lstStyle/>
          <a:p>
            <a:r>
              <a:rPr lang="en-US" sz="1400" dirty="0" smtClean="0">
                <a:latin typeface="Verdana" pitchFamily="34" charset="0"/>
              </a:rPr>
              <a:t>Electricity</a:t>
            </a:r>
          </a:p>
          <a:p>
            <a:r>
              <a:rPr lang="en-US" sz="1400" dirty="0" smtClean="0">
                <a:latin typeface="Verdana" pitchFamily="34" charset="0"/>
              </a:rPr>
              <a:t>sector model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57" name="Picture 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05" y="4282785"/>
            <a:ext cx="1022128" cy="94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146 Rectángulo redondeado"/>
          <p:cNvSpPr>
            <a:spLocks noChangeArrowheads="1"/>
          </p:cNvSpPr>
          <p:nvPr/>
        </p:nvSpPr>
        <p:spPr bwMode="auto">
          <a:xfrm>
            <a:off x="579438" y="1844675"/>
            <a:ext cx="3224212" cy="22145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Ctr="1"/>
          <a:lstStyle/>
          <a:p>
            <a:pPr algn="ctr"/>
            <a:r>
              <a:rPr lang="en-US" sz="1400" dirty="0"/>
              <a:t>Productive</a:t>
            </a:r>
          </a:p>
          <a:p>
            <a:pPr algn="ctr"/>
            <a:r>
              <a:rPr lang="en-US" sz="1400" dirty="0"/>
              <a:t>Sectors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59" name="50 Rectángulo"/>
          <p:cNvSpPr>
            <a:spLocks noChangeArrowheads="1"/>
          </p:cNvSpPr>
          <p:nvPr/>
        </p:nvSpPr>
        <p:spPr bwMode="auto">
          <a:xfrm>
            <a:off x="677863" y="2487613"/>
            <a:ext cx="879475" cy="135731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200" dirty="0">
                <a:latin typeface="Verdana" pitchFamily="34" charset="0"/>
              </a:rPr>
              <a:t>Optimization</a:t>
            </a:r>
          </a:p>
          <a:p>
            <a:pPr algn="ctr"/>
            <a:r>
              <a:rPr lang="en-US" sz="1200" dirty="0">
                <a:latin typeface="Verdana" pitchFamily="34" charset="0"/>
              </a:rPr>
              <a:t> sector 1</a:t>
            </a:r>
          </a:p>
        </p:txBody>
      </p:sp>
      <p:pic>
        <p:nvPicPr>
          <p:cNvPr id="60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059113"/>
            <a:ext cx="771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53 Rectángulo"/>
          <p:cNvSpPr>
            <a:spLocks noChangeArrowheads="1"/>
          </p:cNvSpPr>
          <p:nvPr/>
        </p:nvSpPr>
        <p:spPr bwMode="auto">
          <a:xfrm>
            <a:off x="1703388" y="2487613"/>
            <a:ext cx="879475" cy="135731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200" dirty="0">
                <a:latin typeface="Verdana" pitchFamily="34" charset="0"/>
              </a:rPr>
              <a:t>Optimization</a:t>
            </a:r>
          </a:p>
          <a:p>
            <a:pPr algn="ctr"/>
            <a:r>
              <a:rPr lang="en-US" sz="1200" dirty="0">
                <a:latin typeface="Verdana" pitchFamily="34" charset="0"/>
              </a:rPr>
              <a:t> sector j</a:t>
            </a:r>
          </a:p>
        </p:txBody>
      </p:sp>
      <p:sp>
        <p:nvSpPr>
          <p:cNvPr id="62" name="55 Rectángulo"/>
          <p:cNvSpPr>
            <a:spLocks noChangeArrowheads="1"/>
          </p:cNvSpPr>
          <p:nvPr/>
        </p:nvSpPr>
        <p:spPr bwMode="auto">
          <a:xfrm>
            <a:off x="2728913" y="2487613"/>
            <a:ext cx="879475" cy="135731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200" dirty="0">
                <a:latin typeface="Verdana" pitchFamily="34" charset="0"/>
              </a:rPr>
              <a:t>Optimization</a:t>
            </a:r>
          </a:p>
          <a:p>
            <a:pPr algn="ctr"/>
            <a:r>
              <a:rPr lang="en-US" sz="1200" dirty="0">
                <a:latin typeface="Verdana" pitchFamily="34" charset="0"/>
              </a:rPr>
              <a:t> sector n</a:t>
            </a:r>
          </a:p>
        </p:txBody>
      </p:sp>
      <p:sp>
        <p:nvSpPr>
          <p:cNvPr id="63" name="57 CuadroTexto"/>
          <p:cNvSpPr txBox="1">
            <a:spLocks noChangeArrowheads="1"/>
          </p:cNvSpPr>
          <p:nvPr/>
        </p:nvSpPr>
        <p:spPr bwMode="auto">
          <a:xfrm>
            <a:off x="1511300" y="2987675"/>
            <a:ext cx="388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9pPr>
          </a:lstStyle>
          <a:p>
            <a:pPr eaLnBrk="1" hangingPunct="1"/>
            <a:r>
              <a:rPr lang="en-US" sz="1600" dirty="0"/>
              <a:t>…</a:t>
            </a:r>
          </a:p>
        </p:txBody>
      </p:sp>
      <p:sp>
        <p:nvSpPr>
          <p:cNvPr id="64" name="58 CuadroTexto"/>
          <p:cNvSpPr txBox="1">
            <a:spLocks noChangeArrowheads="1"/>
          </p:cNvSpPr>
          <p:nvPr/>
        </p:nvSpPr>
        <p:spPr bwMode="auto">
          <a:xfrm>
            <a:off x="2533650" y="2987675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pitchFamily="2" charset="0"/>
              </a:defRPr>
            </a:lvl9pPr>
          </a:lstStyle>
          <a:p>
            <a:pPr eaLnBrk="1" hangingPunct="1"/>
            <a:r>
              <a:rPr lang="en-US" sz="1600" dirty="0"/>
              <a:t>…</a:t>
            </a:r>
          </a:p>
        </p:txBody>
      </p:sp>
      <p:sp>
        <p:nvSpPr>
          <p:cNvPr id="65" name="67 Rectángulo redondeado"/>
          <p:cNvSpPr>
            <a:spLocks noChangeArrowheads="1"/>
          </p:cNvSpPr>
          <p:nvPr/>
        </p:nvSpPr>
        <p:spPr bwMode="auto">
          <a:xfrm>
            <a:off x="3894138" y="1844675"/>
            <a:ext cx="2051050" cy="22145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Ctr="1"/>
          <a:lstStyle/>
          <a:p>
            <a:pPr algn="ctr"/>
            <a:r>
              <a:rPr lang="en-US" sz="1400" dirty="0"/>
              <a:t>International</a:t>
            </a:r>
          </a:p>
          <a:p>
            <a:pPr algn="ctr"/>
            <a:r>
              <a:rPr lang="en-US" sz="1400" dirty="0"/>
              <a:t>Aggregations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66" name="68 Rectángulo"/>
          <p:cNvSpPr>
            <a:spLocks noChangeArrowheads="1"/>
          </p:cNvSpPr>
          <p:nvPr/>
        </p:nvSpPr>
        <p:spPr bwMode="auto">
          <a:xfrm>
            <a:off x="3990975" y="2487613"/>
            <a:ext cx="879475" cy="135731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200" dirty="0">
                <a:latin typeface="Verdana" pitchFamily="34" charset="0"/>
              </a:rPr>
              <a:t>Europe</a:t>
            </a:r>
          </a:p>
        </p:txBody>
      </p:sp>
      <p:pic>
        <p:nvPicPr>
          <p:cNvPr id="67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59113"/>
            <a:ext cx="7699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3059113"/>
            <a:ext cx="771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3059113"/>
            <a:ext cx="771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84 Rectángulo redondeado"/>
          <p:cNvSpPr>
            <a:spLocks noChangeArrowheads="1"/>
          </p:cNvSpPr>
          <p:nvPr/>
        </p:nvSpPr>
        <p:spPr bwMode="auto">
          <a:xfrm>
            <a:off x="6070600" y="1844675"/>
            <a:ext cx="1122363" cy="22145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Ctr="1"/>
          <a:lstStyle/>
          <a:p>
            <a:pPr algn="ctr"/>
            <a:r>
              <a:rPr lang="en-US" sz="1400" dirty="0"/>
              <a:t>Households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71" name="85 Rectángulo"/>
          <p:cNvSpPr>
            <a:spLocks noChangeArrowheads="1"/>
          </p:cNvSpPr>
          <p:nvPr/>
        </p:nvSpPr>
        <p:spPr bwMode="auto">
          <a:xfrm>
            <a:off x="6167438" y="2487613"/>
            <a:ext cx="879475" cy="135731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200" dirty="0" smtClean="0">
                <a:latin typeface="Verdana" pitchFamily="34" charset="0"/>
              </a:rPr>
              <a:t>Welfare</a:t>
            </a:r>
            <a:endParaRPr lang="en-US" sz="1200" dirty="0">
              <a:latin typeface="Verdana" pitchFamily="34" charset="0"/>
            </a:endParaRPr>
          </a:p>
          <a:p>
            <a:pPr algn="ctr"/>
            <a:r>
              <a:rPr lang="en-US" sz="1200" dirty="0"/>
              <a:t>Optimization</a:t>
            </a:r>
            <a:endParaRPr lang="en-US" sz="1200" dirty="0">
              <a:latin typeface="Verdana" pitchFamily="34" charset="0"/>
            </a:endParaRPr>
          </a:p>
        </p:txBody>
      </p:sp>
      <p:pic>
        <p:nvPicPr>
          <p:cNvPr id="72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059113"/>
            <a:ext cx="7699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87 Rectángulo"/>
          <p:cNvSpPr>
            <a:spLocks noChangeArrowheads="1"/>
          </p:cNvSpPr>
          <p:nvPr/>
        </p:nvSpPr>
        <p:spPr bwMode="auto">
          <a:xfrm>
            <a:off x="4968875" y="2487613"/>
            <a:ext cx="879475" cy="135731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200">
                <a:latin typeface="Verdana" pitchFamily="34" charset="0"/>
              </a:rPr>
              <a:t>Rest of the</a:t>
            </a:r>
          </a:p>
          <a:p>
            <a:pPr algn="ctr"/>
            <a:r>
              <a:rPr lang="en-US" sz="1200">
                <a:latin typeface="Verdana" pitchFamily="34" charset="0"/>
              </a:rPr>
              <a:t>World</a:t>
            </a:r>
          </a:p>
        </p:txBody>
      </p:sp>
      <p:pic>
        <p:nvPicPr>
          <p:cNvPr id="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3059113"/>
            <a:ext cx="7699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89 Rectángulo redondeado"/>
          <p:cNvSpPr>
            <a:spLocks noChangeArrowheads="1"/>
          </p:cNvSpPr>
          <p:nvPr/>
        </p:nvSpPr>
        <p:spPr bwMode="auto">
          <a:xfrm>
            <a:off x="7323138" y="1844675"/>
            <a:ext cx="1123950" cy="22145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Ctr="1"/>
          <a:lstStyle/>
          <a:p>
            <a:pPr algn="ctr"/>
            <a:r>
              <a:rPr lang="en-US" sz="1400"/>
              <a:t>Government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76" name="90 Rectángulo"/>
          <p:cNvSpPr>
            <a:spLocks noChangeArrowheads="1"/>
          </p:cNvSpPr>
          <p:nvPr/>
        </p:nvSpPr>
        <p:spPr bwMode="auto">
          <a:xfrm>
            <a:off x="7419975" y="2487613"/>
            <a:ext cx="879475" cy="135731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200">
                <a:latin typeface="Verdana" pitchFamily="34" charset="0"/>
              </a:rPr>
              <a:t>Budget</a:t>
            </a:r>
          </a:p>
          <a:p>
            <a:pPr algn="ctr"/>
            <a:r>
              <a:rPr lang="en-US" sz="1200"/>
              <a:t>Constraint</a:t>
            </a:r>
            <a:endParaRPr lang="en-US" sz="1200">
              <a:latin typeface="Verdana" pitchFamily="34" charset="0"/>
            </a:endParaRPr>
          </a:p>
        </p:txBody>
      </p:sp>
      <p:pic>
        <p:nvPicPr>
          <p:cNvPr id="77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3059113"/>
            <a:ext cx="771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49 Rectángulo redondeado"/>
          <p:cNvSpPr/>
          <p:nvPr/>
        </p:nvSpPr>
        <p:spPr bwMode="auto">
          <a:xfrm>
            <a:off x="468313" y="2987674"/>
            <a:ext cx="8110537" cy="2252687"/>
          </a:xfrm>
          <a:prstGeom prst="round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Verdana" pitchFamily="34" charset="0"/>
            </a:endParaRPr>
          </a:p>
          <a:p>
            <a:pPr>
              <a:defRPr/>
            </a:pPr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413416"/>
              </p:ext>
            </p:extLst>
          </p:nvPr>
        </p:nvGraphicFramePr>
        <p:xfrm>
          <a:off x="3990975" y="4661123"/>
          <a:ext cx="15605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Ecuación" r:id="rId7" imgW="1435100" imgH="431800" progId="Equation.3">
                  <p:embed/>
                </p:oleObj>
              </mc:Choice>
              <mc:Fallback>
                <p:oleObj name="Ecuación" r:id="rId7" imgW="1435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661123"/>
                        <a:ext cx="15605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94 Rectángulo redondeado"/>
          <p:cNvSpPr>
            <a:spLocks noChangeArrowheads="1"/>
          </p:cNvSpPr>
          <p:nvPr/>
        </p:nvSpPr>
        <p:spPr bwMode="auto">
          <a:xfrm>
            <a:off x="3236913" y="4589685"/>
            <a:ext cx="3225800" cy="10715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 anchorCtr="1"/>
          <a:lstStyle/>
          <a:p>
            <a:pPr algn="ctr"/>
            <a:r>
              <a:rPr lang="en-US" sz="1400"/>
              <a:t>Market clearing conditions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29" name="1 Título"/>
          <p:cNvSpPr>
            <a:spLocks noGrp="1"/>
          </p:cNvSpPr>
          <p:nvPr>
            <p:ph type="title"/>
          </p:nvPr>
        </p:nvSpPr>
        <p:spPr>
          <a:xfrm>
            <a:off x="855663" y="150813"/>
            <a:ext cx="8199437" cy="709612"/>
          </a:xfrm>
        </p:spPr>
        <p:txBody>
          <a:bodyPr/>
          <a:lstStyle/>
          <a:p>
            <a:pPr eaLnBrk="1" hangingPunct="1"/>
            <a:r>
              <a:rPr lang="es-ES" dirty="0" err="1"/>
              <a:t>Hybrid</a:t>
            </a:r>
            <a:r>
              <a:rPr lang="es-ES" dirty="0"/>
              <a:t> </a:t>
            </a:r>
            <a:r>
              <a:rPr lang="es-ES" dirty="0" smtClean="0"/>
              <a:t>GEMED</a:t>
            </a:r>
            <a:r>
              <a:rPr lang="es-ES_tradnl" dirty="0" smtClean="0"/>
              <a:t>:</a:t>
            </a:r>
            <a:endParaRPr lang="es-ES" sz="2000" dirty="0" smtClean="0"/>
          </a:p>
        </p:txBody>
      </p:sp>
      <p:sp>
        <p:nvSpPr>
          <p:cNvPr id="31" name="2 Marcador de contenido"/>
          <p:cNvSpPr>
            <a:spLocks noGrp="1"/>
          </p:cNvSpPr>
          <p:nvPr>
            <p:ph idx="1"/>
          </p:nvPr>
        </p:nvSpPr>
        <p:spPr>
          <a:xfrm>
            <a:off x="823913" y="981075"/>
            <a:ext cx="8229600" cy="54006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000" dirty="0" smtClean="0"/>
              <a:t>Completely </a:t>
            </a:r>
            <a:r>
              <a:rPr lang="en-US" sz="2000" dirty="0"/>
              <a:t>integrated mixed complementarity hard-link hybrid TD-BU model.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054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Hybrid model adds complexity in number of variables and equations.</a:t>
            </a:r>
          </a:p>
          <a:p>
            <a:r>
              <a:rPr lang="en-US" sz="2000" dirty="0" smtClean="0"/>
              <a:t>Work around:</a:t>
            </a:r>
          </a:p>
          <a:p>
            <a:pPr lvl="1"/>
            <a:r>
              <a:rPr lang="en-US" sz="1800" dirty="0" smtClean="0"/>
              <a:t>Decompose the electricity investment decision (or even the entire electricity production decision) from the Hybrid GEMED model using benders decomposition or similar solution space constraint techniques.</a:t>
            </a:r>
          </a:p>
          <a:p>
            <a:r>
              <a:rPr lang="en-US" sz="2000" dirty="0" smtClean="0"/>
              <a:t>Research is currently under way to determine feasibility, calibration procedures, equation formulations and decomposition techniques for such a model, and in particular, to using it in a real-world setting.</a:t>
            </a:r>
          </a:p>
          <a:p>
            <a:endParaRPr lang="en-US" sz="2000" dirty="0" smtClean="0"/>
          </a:p>
          <a:p>
            <a:r>
              <a:rPr lang="en-US" sz="2000" dirty="0" smtClean="0"/>
              <a:t>How it is different from the iterative process of solving a bottom-up model and feeding the Top-down model with its results until a convergence is reached.</a:t>
            </a:r>
            <a:endParaRPr lang="en-US" sz="1800" dirty="0"/>
          </a:p>
          <a:p>
            <a:pPr lvl="1"/>
            <a:r>
              <a:rPr lang="en-US" sz="1800" dirty="0"/>
              <a:t>It is based on making optimal cuts to the feasible region of the master problem, what gives a much more robust result without underestimating the indirect effects consequences (avoiding the rabbit-and-elephant analogy).  </a:t>
            </a:r>
          </a:p>
          <a:p>
            <a:pPr lvl="1"/>
            <a:r>
              <a:rPr lang="en-US" sz="1800" dirty="0" smtClean="0"/>
              <a:t>Not </a:t>
            </a:r>
            <a:r>
              <a:rPr lang="en-US" sz="1800" dirty="0"/>
              <a:t>only prices are </a:t>
            </a:r>
            <a:r>
              <a:rPr lang="en-US" sz="1800" dirty="0" smtClean="0"/>
              <a:t>sent </a:t>
            </a:r>
            <a:r>
              <a:rPr lang="en-US" sz="1800" dirty="0"/>
              <a:t>and quantities are received as in most of </a:t>
            </a:r>
            <a:r>
              <a:rPr lang="en-US" sz="1800" dirty="0" smtClean="0"/>
              <a:t>the iterative model solutions using CGE and Bottom-up models. Dual and primal information are shared between models.</a:t>
            </a:r>
            <a:endParaRPr lang="en-US" sz="18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55663" y="150813"/>
            <a:ext cx="8199437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Decomposed Hybrid GEMED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129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Subtítulo"/>
          <p:cNvSpPr>
            <a:spLocks noGrp="1"/>
          </p:cNvSpPr>
          <p:nvPr>
            <p:ph type="subTitle" idx="1"/>
          </p:nvPr>
        </p:nvSpPr>
        <p:spPr>
          <a:xfrm>
            <a:off x="874713" y="4014788"/>
            <a:ext cx="6821487" cy="1314450"/>
          </a:xfrm>
        </p:spPr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8195" name="3 Título"/>
          <p:cNvSpPr>
            <a:spLocks noGrp="1"/>
          </p:cNvSpPr>
          <p:nvPr>
            <p:ph type="ctrTitle"/>
          </p:nvPr>
        </p:nvSpPr>
        <p:spPr>
          <a:xfrm>
            <a:off x="874713" y="1587500"/>
            <a:ext cx="1587500" cy="1552575"/>
          </a:xfrm>
        </p:spPr>
        <p:txBody>
          <a:bodyPr/>
          <a:lstStyle/>
          <a:p>
            <a:r>
              <a:rPr lang="es-ES" dirty="0"/>
              <a:t>5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5150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Conclusions</a:t>
            </a:r>
            <a:r>
              <a:rPr lang="es-ES_tradnl" dirty="0" smtClean="0"/>
              <a:t>:</a:t>
            </a:r>
            <a:r>
              <a:rPr lang="es-ES_tradnl" sz="2400" dirty="0" smtClean="0"/>
              <a:t> (1/4)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Electricity technology detail </a:t>
            </a:r>
            <a:r>
              <a:rPr lang="en-US" sz="2000" dirty="0" smtClean="0"/>
              <a:t>in CGE models can </a:t>
            </a:r>
            <a:r>
              <a:rPr lang="en-US" sz="2000" dirty="0"/>
              <a:t>be insufficient to address specific electricity issues such as: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Active demand response potential;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Electric vehicles impacts;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Demand, price and cross elasticity evaluations;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Environmental effects, carbon tax, electricity tariffs, fuel subsidies</a:t>
            </a:r>
            <a:r>
              <a:rPr lang="en-US" sz="1800" dirty="0" smtClean="0"/>
              <a:t>,…</a:t>
            </a:r>
          </a:p>
          <a:p>
            <a:pPr lvl="1">
              <a:buFont typeface="Wingdings" pitchFamily="2" charset="2"/>
              <a:buChar char="§"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We </a:t>
            </a:r>
            <a:r>
              <a:rPr lang="en-US" sz="2000" dirty="0"/>
              <a:t>presented the first attempt to our knowledge at building temporal disaggregation into a CGE model, while keeping technological </a:t>
            </a:r>
            <a:r>
              <a:rPr lang="en-US" sz="2000" dirty="0" smtClean="0"/>
              <a:t>detail. The GEMED model is capable of addressing: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Time </a:t>
            </a:r>
            <a:r>
              <a:rPr lang="en-US" sz="1600" dirty="0"/>
              <a:t>differentiation at the electricity level reflecting: </a:t>
            </a:r>
          </a:p>
          <a:p>
            <a:pPr lvl="2">
              <a:buFont typeface="Wingdings" pitchFamily="2" charset="2"/>
              <a:buChar char="Ø"/>
            </a:pPr>
            <a:r>
              <a:rPr lang="en-US" sz="1700" dirty="0"/>
              <a:t>electricity load block approximated marginal prices behavior;</a:t>
            </a:r>
          </a:p>
          <a:p>
            <a:pPr lvl="2">
              <a:buFont typeface="Wingdings" pitchFamily="2" charset="2"/>
              <a:buChar char="Ø"/>
            </a:pPr>
            <a:r>
              <a:rPr lang="en-US" sz="1700" dirty="0"/>
              <a:t>distribution of capital amortization and fixed costs payments between different load blocks;</a:t>
            </a:r>
          </a:p>
          <a:p>
            <a:pPr lvl="2">
              <a:buFont typeface="Wingdings" pitchFamily="2" charset="2"/>
              <a:buChar char="Ø"/>
            </a:pPr>
            <a:r>
              <a:rPr lang="en-US" sz="1700" dirty="0"/>
              <a:t>market power rents and other sources of costs represent at the aggregated national accountability data of the electricity sector.  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Electricity generation technology detail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Location specific detail</a:t>
            </a:r>
            <a:r>
              <a:rPr lang="en-US" sz="1800" dirty="0" smtClean="0"/>
              <a:t>,…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Conclusions</a:t>
            </a:r>
            <a:r>
              <a:rPr lang="es-ES_tradnl" dirty="0" smtClean="0"/>
              <a:t>:</a:t>
            </a:r>
            <a:r>
              <a:rPr lang="es-ES_tradnl" sz="2400" dirty="0" smtClean="0"/>
              <a:t> (2/4)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A calibration method was developed to </a:t>
            </a:r>
            <a:r>
              <a:rPr lang="en-US" sz="2000" dirty="0" err="1" smtClean="0"/>
              <a:t>reconcialiate</a:t>
            </a:r>
            <a:r>
              <a:rPr lang="en-US" sz="2000" dirty="0" smtClean="0"/>
              <a:t> the large amount of bottom-up parameters details to either a CGE model with electricity load blocks and technologies detail and also to a completely integrated hybrid Top-down CGE and Bottom-up electricity operation and planning  model.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addition of load block disaggregation allowed the CGE model to assess endogenously the effects of load shifts, impossible to represent under a single load block assumption.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resulting TD model mimics the rich description of the electricity sector production decisions present in the BU electricity models without overlooking the indirect effects and inter-sectorial and institutional consequences of the energy policies.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221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Conclusions</a:t>
            </a:r>
            <a:r>
              <a:rPr lang="es-ES_tradnl" dirty="0" smtClean="0"/>
              <a:t>: </a:t>
            </a:r>
            <a:r>
              <a:rPr lang="es-ES_tradnl" sz="2400" dirty="0" smtClean="0"/>
              <a:t>(3/4)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This </a:t>
            </a:r>
            <a:r>
              <a:rPr lang="en-US" sz="2000" dirty="0"/>
              <a:t>improved representation of electricity activity enriches the evaluation of indirect and rebound effects by the CGE modeling approach. The direct consequence of such </a:t>
            </a:r>
            <a:r>
              <a:rPr lang="en-US" sz="2000" dirty="0" smtClean="0"/>
              <a:t>extension </a:t>
            </a:r>
            <a:r>
              <a:rPr lang="en-US" sz="2000" dirty="0"/>
              <a:t>is a better representation of the policy consequences on other </a:t>
            </a:r>
            <a:r>
              <a:rPr lang="en-US" sz="2000" dirty="0" smtClean="0"/>
              <a:t>sectors, most specially fuel suppliers and high capital demanders . </a:t>
            </a:r>
            <a:endParaRPr lang="en-US" sz="2000" dirty="0"/>
          </a:p>
          <a:p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 </a:t>
            </a:r>
            <a:r>
              <a:rPr lang="en-US" sz="2000" dirty="0"/>
              <a:t>addition, we have shown the feasibility of applying </a:t>
            </a:r>
            <a:r>
              <a:rPr lang="en-US" sz="2000" dirty="0" smtClean="0"/>
              <a:t>the </a:t>
            </a:r>
            <a:r>
              <a:rPr lang="en-US" sz="2000" dirty="0"/>
              <a:t>GEMED model </a:t>
            </a:r>
            <a:r>
              <a:rPr lang="en-US" sz="2000" dirty="0" smtClean="0"/>
              <a:t>to:</a:t>
            </a:r>
          </a:p>
          <a:p>
            <a:pPr lvl="1"/>
            <a:r>
              <a:rPr lang="en-US" sz="2000" dirty="0" smtClean="0"/>
              <a:t>A real-world policy assessment, the assessment of a household demand </a:t>
            </a:r>
            <a:r>
              <a:rPr lang="en-US" sz="2000" dirty="0"/>
              <a:t>r</a:t>
            </a:r>
            <a:r>
              <a:rPr lang="en-US" sz="2000" dirty="0" smtClean="0"/>
              <a:t>esponse program;</a:t>
            </a:r>
          </a:p>
          <a:p>
            <a:pPr lvl="1"/>
            <a:r>
              <a:rPr lang="en-US" sz="2000" dirty="0"/>
              <a:t>A real-world </a:t>
            </a:r>
            <a:r>
              <a:rPr lang="en-US" sz="2000" dirty="0" smtClean="0"/>
              <a:t>economy and all dimensionalities problems associated with that. </a:t>
            </a:r>
          </a:p>
          <a:p>
            <a:pPr lvl="2"/>
            <a:r>
              <a:rPr lang="en-US" sz="1900" dirty="0" smtClean="0"/>
              <a:t>The </a:t>
            </a:r>
            <a:r>
              <a:rPr lang="en-US" sz="1900" dirty="0"/>
              <a:t>case study </a:t>
            </a:r>
            <a:r>
              <a:rPr lang="en-US" sz="1900" dirty="0" smtClean="0"/>
              <a:t>took </a:t>
            </a:r>
            <a:r>
              <a:rPr lang="en-US" sz="1900" dirty="0"/>
              <a:t>into account the actual Spanish electricity facilities and technology availability, the </a:t>
            </a:r>
            <a:r>
              <a:rPr lang="en-US" sz="1900" dirty="0" smtClean="0"/>
              <a:t>operation </a:t>
            </a:r>
            <a:r>
              <a:rPr lang="en-US" sz="1900" dirty="0"/>
              <a:t>and future investments decision, and the national accounting data of the Spanish economy. </a:t>
            </a:r>
            <a:endParaRPr lang="en-US" sz="1900" dirty="0" smtClean="0"/>
          </a:p>
          <a:p>
            <a:pPr lvl="1"/>
            <a:r>
              <a:rPr lang="en-US" sz="2000" dirty="0" smtClean="0"/>
              <a:t>The presence of distinct </a:t>
            </a:r>
            <a:r>
              <a:rPr lang="en-US" sz="2000" dirty="0"/>
              <a:t>electricity markets with different </a:t>
            </a:r>
            <a:r>
              <a:rPr lang="en-US" sz="2000" dirty="0" smtClean="0"/>
              <a:t>market structures and conditions (the </a:t>
            </a:r>
            <a:r>
              <a:rPr lang="en-US" sz="2000" dirty="0"/>
              <a:t>peninsular and the </a:t>
            </a:r>
            <a:r>
              <a:rPr lang="en-US" sz="2000" dirty="0" smtClean="0"/>
              <a:t>extra-peninsular Spanish markets).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625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Subtítulo"/>
          <p:cNvSpPr>
            <a:spLocks noGrp="1"/>
          </p:cNvSpPr>
          <p:nvPr>
            <p:ph type="subTitle" idx="1"/>
          </p:nvPr>
        </p:nvSpPr>
        <p:spPr>
          <a:xfrm>
            <a:off x="874713" y="4014788"/>
            <a:ext cx="6821487" cy="1314450"/>
          </a:xfrm>
        </p:spPr>
        <p:txBody>
          <a:bodyPr/>
          <a:lstStyle/>
          <a:p>
            <a:r>
              <a:rPr lang="en-US" dirty="0" smtClean="0"/>
              <a:t>Motivation and Objective</a:t>
            </a:r>
          </a:p>
        </p:txBody>
      </p:sp>
      <p:sp>
        <p:nvSpPr>
          <p:cNvPr id="8195" name="3 Título"/>
          <p:cNvSpPr>
            <a:spLocks noGrp="1"/>
          </p:cNvSpPr>
          <p:nvPr>
            <p:ph type="ctrTitle"/>
          </p:nvPr>
        </p:nvSpPr>
        <p:spPr>
          <a:xfrm>
            <a:off x="874713" y="1587500"/>
            <a:ext cx="1587500" cy="1552575"/>
          </a:xfrm>
        </p:spPr>
        <p:txBody>
          <a:bodyPr/>
          <a:lstStyle/>
          <a:p>
            <a:r>
              <a:rPr lang="es-ES_tradnl" dirty="0" smtClean="0"/>
              <a:t>1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0252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Conclusions</a:t>
            </a:r>
            <a:r>
              <a:rPr lang="es-ES_tradnl" dirty="0" smtClean="0"/>
              <a:t>:</a:t>
            </a:r>
            <a:r>
              <a:rPr lang="es-ES_tradnl" sz="2400" dirty="0" smtClean="0"/>
              <a:t> (4/4)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Nevertheless, the results obtained by this work are still susceptible to improvements. </a:t>
            </a:r>
          </a:p>
          <a:p>
            <a:pPr lvl="1"/>
            <a:r>
              <a:rPr lang="en-US" sz="2000" dirty="0" smtClean="0"/>
              <a:t>The CGE statistical production function structure limits the representation of important market dynamics effects like:</a:t>
            </a:r>
          </a:p>
          <a:p>
            <a:pPr lvl="2"/>
            <a:r>
              <a:rPr lang="en-US" sz="2000" dirty="0"/>
              <a:t>t</a:t>
            </a:r>
            <a:r>
              <a:rPr lang="en-US" sz="2000" dirty="0" smtClean="0"/>
              <a:t>he retirement of non competitive technologies;</a:t>
            </a:r>
          </a:p>
          <a:p>
            <a:pPr lvl="2"/>
            <a:r>
              <a:rPr lang="en-US" sz="2000" dirty="0"/>
              <a:t>t</a:t>
            </a:r>
            <a:r>
              <a:rPr lang="en-US" sz="2000" dirty="0" smtClean="0"/>
              <a:t>he inclusion of backstop technologies;</a:t>
            </a:r>
          </a:p>
          <a:p>
            <a:pPr lvl="2"/>
            <a:r>
              <a:rPr lang="en-US" sz="2000" dirty="0" smtClean="0"/>
              <a:t>The representation of start-up costs;</a:t>
            </a:r>
          </a:p>
          <a:p>
            <a:pPr lvl="2"/>
            <a:r>
              <a:rPr lang="en-US" sz="2000" dirty="0"/>
              <a:t>t</a:t>
            </a:r>
            <a:r>
              <a:rPr lang="en-US" sz="2000" dirty="0" smtClean="0"/>
              <a:t>he simulation of penetration and consequences of intermittent sources.</a:t>
            </a:r>
          </a:p>
          <a:p>
            <a:pPr lvl="2"/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Developing a completely integrated mixed complementarity hard-link hybrid TD-BU model and a decomposed hybrid model are the normal path improvements for such policy assessments.</a:t>
            </a:r>
          </a:p>
          <a:p>
            <a:pPr lvl="2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735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Subtítulo"/>
          <p:cNvSpPr>
            <a:spLocks noGrp="1"/>
          </p:cNvSpPr>
          <p:nvPr>
            <p:ph type="subTitle" idx="1"/>
          </p:nvPr>
        </p:nvSpPr>
        <p:spPr>
          <a:xfrm>
            <a:off x="874713" y="4418806"/>
            <a:ext cx="6821487" cy="1314450"/>
          </a:xfrm>
        </p:spPr>
        <p:txBody>
          <a:bodyPr/>
          <a:lstStyle/>
          <a:p>
            <a:r>
              <a:rPr lang="en-US" sz="2400" dirty="0" smtClean="0"/>
              <a:t>Thank you for your attention!</a:t>
            </a:r>
          </a:p>
          <a:p>
            <a:r>
              <a:rPr lang="en-US" sz="2400" dirty="0" smtClean="0"/>
              <a:t>Questions and comments are welcome!</a:t>
            </a:r>
          </a:p>
          <a:p>
            <a:endParaRPr lang="en-US" sz="2400" dirty="0" smtClean="0"/>
          </a:p>
          <a:p>
            <a:r>
              <a:rPr lang="es-ES_tradnl" sz="2400" dirty="0" err="1" smtClean="0"/>
              <a:t>Contact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info</a:t>
            </a:r>
            <a:r>
              <a:rPr lang="es-ES_tradnl" sz="2400" dirty="0" smtClean="0"/>
              <a:t>: </a:t>
            </a:r>
            <a:r>
              <a:rPr lang="es-ES_tradnl" sz="2400" dirty="0" smtClean="0">
                <a:hlinkClick r:id="rId3"/>
              </a:rPr>
              <a:t>renato.rodrigues@iit.upcomillas.es</a:t>
            </a:r>
            <a:endParaRPr lang="es-ES_tradnl" sz="2400" dirty="0" smtClean="0"/>
          </a:p>
          <a:p>
            <a:r>
              <a:rPr lang="en-US" sz="2400" dirty="0">
                <a:hlinkClick r:id="rId4"/>
              </a:rPr>
              <a:t>http://www.iit.upcomillas.es/rdias/</a:t>
            </a:r>
            <a:endParaRPr lang="en-US" sz="2400" dirty="0"/>
          </a:p>
        </p:txBody>
      </p:sp>
      <p:sp>
        <p:nvSpPr>
          <p:cNvPr id="3" name="26 CuadroTexto"/>
          <p:cNvSpPr txBox="1">
            <a:spLocks noChangeArrowheads="1"/>
          </p:cNvSpPr>
          <p:nvPr/>
        </p:nvSpPr>
        <p:spPr bwMode="auto">
          <a:xfrm>
            <a:off x="3563888" y="1916832"/>
            <a:ext cx="165618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5000" dirty="0">
                <a:solidFill>
                  <a:srgbClr val="FFC000"/>
                </a:solidFill>
                <a:latin typeface="Georg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56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RODRIGUES, R.; PEDRO, L.. </a:t>
            </a:r>
            <a:r>
              <a:rPr lang="en-US" sz="1800" b="1" dirty="0"/>
              <a:t>Introducing electricity load level detail into a CGE model – The GEMED model</a:t>
            </a:r>
            <a:r>
              <a:rPr lang="en-US" sz="1800" dirty="0"/>
              <a:t>. </a:t>
            </a:r>
            <a:r>
              <a:rPr lang="en-US" sz="1800" dirty="0" smtClean="0"/>
              <a:t>Under review in Energy </a:t>
            </a:r>
            <a:r>
              <a:rPr lang="en-US" sz="1800" dirty="0"/>
              <a:t>Economics. July, 2012.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RODRIGUES, R.; PEDRO, L.. </a:t>
            </a:r>
            <a:r>
              <a:rPr lang="en-US" sz="1800" b="1" dirty="0"/>
              <a:t>GEMED report version 0.1</a:t>
            </a:r>
            <a:r>
              <a:rPr lang="en-US" sz="1800" dirty="0"/>
              <a:t>. </a:t>
            </a:r>
            <a:r>
              <a:rPr lang="en-US" sz="1800" dirty="0">
                <a:hlinkClick r:id="rId2"/>
              </a:rPr>
              <a:t>http://www.iit.upcomillas.es/rdias/Static_GEMED.html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i="1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r>
              <a:rPr lang="en-US" sz="2000" dirty="0" smtClean="0"/>
              <a:t>Necessity for ex-ant </a:t>
            </a:r>
            <a:r>
              <a:rPr lang="en-US" sz="2000" dirty="0"/>
              <a:t>assessments on energy policies </a:t>
            </a:r>
            <a:r>
              <a:rPr lang="en-US" sz="2000" dirty="0" smtClean="0"/>
              <a:t>with </a:t>
            </a:r>
            <a:r>
              <a:rPr lang="en-US" sz="2000" dirty="0"/>
              <a:t>economy-wide </a:t>
            </a:r>
            <a:r>
              <a:rPr lang="en-US" sz="2000" dirty="0" smtClean="0"/>
              <a:t>consequences:</a:t>
            </a:r>
          </a:p>
          <a:p>
            <a:pPr marL="701675" lvl="2" indent="-342900">
              <a:buSzPct val="80000"/>
              <a:buFont typeface="Wingdings" pitchFamily="2" charset="2"/>
              <a:buChar char="Ø"/>
            </a:pPr>
            <a:r>
              <a:rPr lang="en-US" sz="1800" dirty="0"/>
              <a:t>Cost benefit analysis, identification of economic agents affected, evaluation of technology alternatives, allocation of the economic burden, …</a:t>
            </a:r>
          </a:p>
          <a:p>
            <a:pPr marL="701675" lvl="2" indent="-342900">
              <a:buSzPct val="80000"/>
              <a:buFont typeface="Wingdings" pitchFamily="2" charset="2"/>
              <a:buChar char="Ø"/>
            </a:pPr>
            <a:r>
              <a:rPr lang="en-US" sz="1800" dirty="0" smtClean="0"/>
              <a:t>Take into account multiple production sectors and demanding agents</a:t>
            </a:r>
          </a:p>
          <a:p>
            <a:pPr marL="701675" lvl="2" indent="-342900">
              <a:buSzPct val="80000"/>
              <a:buFont typeface="Wingdings" pitchFamily="2" charset="2"/>
              <a:buChar char="Ø"/>
            </a:pPr>
            <a:r>
              <a:rPr lang="en-US" sz="1800" dirty="0" smtClean="0"/>
              <a:t>Have the electricity technological and production specific time behavior </a:t>
            </a:r>
          </a:p>
          <a:p>
            <a:pPr marL="701675" lvl="2" indent="-342900">
              <a:buSzPct val="80000"/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r>
              <a:rPr lang="en-US" sz="2000" dirty="0"/>
              <a:t>Case </a:t>
            </a:r>
            <a:r>
              <a:rPr lang="en-US" sz="2000" dirty="0" smtClean="0"/>
              <a:t>study examples:</a:t>
            </a:r>
            <a:endParaRPr lang="en-US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36000" rIns="54000" bIns="18000" numCol="1" anchor="b" anchorCtr="0" compatLnSpc="1">
            <a:prstTxWarp prst="textNoShape">
              <a:avLst/>
            </a:prstTxWarp>
          </a:bodyPr>
          <a:lstStyle/>
          <a:p>
            <a:pPr marL="457200" indent="-457200" eaLnBrk="1" hangingPunct="1"/>
            <a:r>
              <a:rPr lang="es-ES" dirty="0"/>
              <a:t/>
            </a:r>
            <a:br>
              <a:rPr lang="es-ES" dirty="0"/>
            </a:br>
            <a:r>
              <a:rPr lang="en-US" dirty="0" smtClean="0"/>
              <a:t>Motivation</a:t>
            </a:r>
            <a:r>
              <a:rPr lang="es-ES" dirty="0" smtClean="0"/>
              <a:t> and </a:t>
            </a:r>
            <a:r>
              <a:rPr lang="en-US" dirty="0" smtClean="0"/>
              <a:t>Objective:</a:t>
            </a:r>
            <a:endParaRPr lang="en-US" sz="3200" dirty="0"/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1622998" y="5114701"/>
            <a:ext cx="6319941" cy="306388"/>
          </a:xfrm>
          <a:prstGeom prst="rect">
            <a:avLst/>
          </a:prstGeom>
          <a:solidFill>
            <a:srgbClr val="84B5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Renewable intermittence and reserve margin requirements</a:t>
            </a:r>
          </a:p>
        </p:txBody>
      </p:sp>
      <p:sp>
        <p:nvSpPr>
          <p:cNvPr id="79" name="Rectangle 16"/>
          <p:cNvSpPr>
            <a:spLocks noChangeArrowheads="1"/>
          </p:cNvSpPr>
          <p:nvPr/>
        </p:nvSpPr>
        <p:spPr bwMode="auto">
          <a:xfrm>
            <a:off x="1622226" y="3962176"/>
            <a:ext cx="6319939" cy="306388"/>
          </a:xfrm>
          <a:prstGeom prst="rect">
            <a:avLst/>
          </a:prstGeom>
          <a:solidFill>
            <a:srgbClr val="1A6A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Active demand response</a:t>
            </a:r>
          </a:p>
        </p:txBody>
      </p: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1622998" y="5498876"/>
            <a:ext cx="6319941" cy="306388"/>
          </a:xfrm>
          <a:prstGeom prst="rect">
            <a:avLst/>
          </a:prstGeom>
          <a:solidFill>
            <a:srgbClr val="6B57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Transmission and distribution tariffs differentiated by consumption profile</a:t>
            </a:r>
          </a:p>
        </p:txBody>
      </p:sp>
      <p:sp>
        <p:nvSpPr>
          <p:cNvPr id="81" name="Rectangle 13"/>
          <p:cNvSpPr>
            <a:spLocks noChangeArrowheads="1"/>
          </p:cNvSpPr>
          <p:nvPr/>
        </p:nvSpPr>
        <p:spPr bwMode="auto">
          <a:xfrm>
            <a:off x="1622998" y="4730526"/>
            <a:ext cx="6319941" cy="3063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Electric vehicles as storage units</a:t>
            </a:r>
          </a:p>
        </p:txBody>
      </p:sp>
      <p:sp>
        <p:nvSpPr>
          <p:cNvPr id="82" name="Rectangle 11"/>
          <p:cNvSpPr>
            <a:spLocks noChangeArrowheads="1"/>
          </p:cNvSpPr>
          <p:nvPr/>
        </p:nvSpPr>
        <p:spPr bwMode="auto">
          <a:xfrm>
            <a:off x="1619672" y="4346351"/>
            <a:ext cx="6318626" cy="306388"/>
          </a:xfrm>
          <a:prstGeom prst="rect">
            <a:avLst/>
          </a:prstGeom>
          <a:solidFill>
            <a:srgbClr val="F5B83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Elasticity evaluations </a:t>
            </a:r>
          </a:p>
        </p:txBody>
      </p:sp>
      <p:pic>
        <p:nvPicPr>
          <p:cNvPr id="83" name="Picture 5" descr="C:\Documents and Settings\rdias\Escritorio\Apresentação\imagens\energy\electric-c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78" y="4783708"/>
            <a:ext cx="380499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4"/>
          <p:cNvGrpSpPr>
            <a:grpSpLocks noChangeAspect="1"/>
          </p:cNvGrpSpPr>
          <p:nvPr/>
        </p:nvGrpSpPr>
        <p:grpSpPr bwMode="auto">
          <a:xfrm>
            <a:off x="7613482" y="5137720"/>
            <a:ext cx="228145" cy="285750"/>
            <a:chOff x="5608" y="2831"/>
            <a:chExt cx="320" cy="360"/>
          </a:xfrm>
        </p:grpSpPr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5678" y="2928"/>
              <a:ext cx="17" cy="263"/>
            </a:xfrm>
            <a:custGeom>
              <a:avLst/>
              <a:gdLst>
                <a:gd name="T0" fmla="*/ 0 w 100"/>
                <a:gd name="T1" fmla="*/ 0 h 1575"/>
                <a:gd name="T2" fmla="*/ 0 w 100"/>
                <a:gd name="T3" fmla="*/ 0 h 1575"/>
                <a:gd name="T4" fmla="*/ 0 w 100"/>
                <a:gd name="T5" fmla="*/ 0 h 1575"/>
                <a:gd name="T6" fmla="*/ 0 w 100"/>
                <a:gd name="T7" fmla="*/ 0 h 1575"/>
                <a:gd name="T8" fmla="*/ 0 w 100"/>
                <a:gd name="T9" fmla="*/ 0 h 1575"/>
                <a:gd name="T10" fmla="*/ 0 w 100"/>
                <a:gd name="T11" fmla="*/ 0 h 1575"/>
                <a:gd name="T12" fmla="*/ 0 w 100"/>
                <a:gd name="T13" fmla="*/ 0 h 1575"/>
                <a:gd name="T14" fmla="*/ 0 w 100"/>
                <a:gd name="T15" fmla="*/ 0 h 1575"/>
                <a:gd name="T16" fmla="*/ 0 w 100"/>
                <a:gd name="T17" fmla="*/ 0 h 1575"/>
                <a:gd name="T18" fmla="*/ 0 w 100"/>
                <a:gd name="T19" fmla="*/ 0 h 1575"/>
                <a:gd name="T20" fmla="*/ 0 w 100"/>
                <a:gd name="T21" fmla="*/ 0 h 1575"/>
                <a:gd name="T22" fmla="*/ 0 w 100"/>
                <a:gd name="T23" fmla="*/ 0 h 1575"/>
                <a:gd name="T24" fmla="*/ 0 w 100"/>
                <a:gd name="T25" fmla="*/ 0 h 1575"/>
                <a:gd name="T26" fmla="*/ 0 w 100"/>
                <a:gd name="T27" fmla="*/ 0 h 1575"/>
                <a:gd name="T28" fmla="*/ 0 w 100"/>
                <a:gd name="T29" fmla="*/ 0 h 1575"/>
                <a:gd name="T30" fmla="*/ 0 w 100"/>
                <a:gd name="T31" fmla="*/ 0 h 1575"/>
                <a:gd name="T32" fmla="*/ 0 w 100"/>
                <a:gd name="T33" fmla="*/ 0 h 1575"/>
                <a:gd name="T34" fmla="*/ 0 w 100"/>
                <a:gd name="T35" fmla="*/ 0 h 1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"/>
                <a:gd name="T55" fmla="*/ 0 h 1575"/>
                <a:gd name="T56" fmla="*/ 100 w 100"/>
                <a:gd name="T57" fmla="*/ 1575 h 1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" h="1575">
                  <a:moveTo>
                    <a:pt x="0" y="1575"/>
                  </a:moveTo>
                  <a:lnTo>
                    <a:pt x="100" y="1570"/>
                  </a:lnTo>
                  <a:lnTo>
                    <a:pt x="100" y="1503"/>
                  </a:lnTo>
                  <a:lnTo>
                    <a:pt x="100" y="1324"/>
                  </a:lnTo>
                  <a:lnTo>
                    <a:pt x="99" y="1072"/>
                  </a:lnTo>
                  <a:lnTo>
                    <a:pt x="96" y="783"/>
                  </a:lnTo>
                  <a:lnTo>
                    <a:pt x="92" y="494"/>
                  </a:lnTo>
                  <a:lnTo>
                    <a:pt x="86" y="243"/>
                  </a:lnTo>
                  <a:lnTo>
                    <a:pt x="77" y="66"/>
                  </a:lnTo>
                  <a:lnTo>
                    <a:pt x="66" y="0"/>
                  </a:lnTo>
                  <a:lnTo>
                    <a:pt x="53" y="69"/>
                  </a:lnTo>
                  <a:lnTo>
                    <a:pt x="41" y="248"/>
                  </a:lnTo>
                  <a:lnTo>
                    <a:pt x="29" y="501"/>
                  </a:lnTo>
                  <a:lnTo>
                    <a:pt x="19" y="790"/>
                  </a:lnTo>
                  <a:lnTo>
                    <a:pt x="11" y="1078"/>
                  </a:lnTo>
                  <a:lnTo>
                    <a:pt x="5" y="1330"/>
                  </a:lnTo>
                  <a:lnTo>
                    <a:pt x="1" y="1508"/>
                  </a:lnTo>
                  <a:lnTo>
                    <a:pt x="0" y="15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5673" y="2908"/>
              <a:ext cx="36" cy="27"/>
            </a:xfrm>
            <a:custGeom>
              <a:avLst/>
              <a:gdLst>
                <a:gd name="T0" fmla="*/ 0 w 213"/>
                <a:gd name="T1" fmla="*/ 0 h 163"/>
                <a:gd name="T2" fmla="*/ 0 w 213"/>
                <a:gd name="T3" fmla="*/ 0 h 163"/>
                <a:gd name="T4" fmla="*/ 0 w 213"/>
                <a:gd name="T5" fmla="*/ 0 h 163"/>
                <a:gd name="T6" fmla="*/ 0 w 213"/>
                <a:gd name="T7" fmla="*/ 0 h 163"/>
                <a:gd name="T8" fmla="*/ 0 w 213"/>
                <a:gd name="T9" fmla="*/ 0 h 163"/>
                <a:gd name="T10" fmla="*/ 0 w 213"/>
                <a:gd name="T11" fmla="*/ 0 h 163"/>
                <a:gd name="T12" fmla="*/ 0 w 213"/>
                <a:gd name="T13" fmla="*/ 0 h 163"/>
                <a:gd name="T14" fmla="*/ 0 w 213"/>
                <a:gd name="T15" fmla="*/ 0 h 163"/>
                <a:gd name="T16" fmla="*/ 0 w 213"/>
                <a:gd name="T17" fmla="*/ 0 h 163"/>
                <a:gd name="T18" fmla="*/ 0 w 213"/>
                <a:gd name="T19" fmla="*/ 0 h 163"/>
                <a:gd name="T20" fmla="*/ 0 w 213"/>
                <a:gd name="T21" fmla="*/ 0 h 163"/>
                <a:gd name="T22" fmla="*/ 0 w 213"/>
                <a:gd name="T23" fmla="*/ 0 h 163"/>
                <a:gd name="T24" fmla="*/ 0 w 213"/>
                <a:gd name="T25" fmla="*/ 0 h 163"/>
                <a:gd name="T26" fmla="*/ 0 w 213"/>
                <a:gd name="T27" fmla="*/ 0 h 163"/>
                <a:gd name="T28" fmla="*/ 0 w 213"/>
                <a:gd name="T29" fmla="*/ 0 h 163"/>
                <a:gd name="T30" fmla="*/ 0 w 213"/>
                <a:gd name="T31" fmla="*/ 0 h 163"/>
                <a:gd name="T32" fmla="*/ 0 w 213"/>
                <a:gd name="T33" fmla="*/ 0 h 163"/>
                <a:gd name="T34" fmla="*/ 0 w 213"/>
                <a:gd name="T35" fmla="*/ 0 h 163"/>
                <a:gd name="T36" fmla="*/ 0 w 213"/>
                <a:gd name="T37" fmla="*/ 0 h 163"/>
                <a:gd name="T38" fmla="*/ 0 w 213"/>
                <a:gd name="T39" fmla="*/ 0 h 163"/>
                <a:gd name="T40" fmla="*/ 0 w 213"/>
                <a:gd name="T41" fmla="*/ 0 h 163"/>
                <a:gd name="T42" fmla="*/ 0 w 213"/>
                <a:gd name="T43" fmla="*/ 0 h 163"/>
                <a:gd name="T44" fmla="*/ 0 w 213"/>
                <a:gd name="T45" fmla="*/ 0 h 163"/>
                <a:gd name="T46" fmla="*/ 0 w 213"/>
                <a:gd name="T47" fmla="*/ 0 h 163"/>
                <a:gd name="T48" fmla="*/ 0 w 213"/>
                <a:gd name="T49" fmla="*/ 0 h 163"/>
                <a:gd name="T50" fmla="*/ 0 w 213"/>
                <a:gd name="T51" fmla="*/ 0 h 163"/>
                <a:gd name="T52" fmla="*/ 0 w 213"/>
                <a:gd name="T53" fmla="*/ 0 h 163"/>
                <a:gd name="T54" fmla="*/ 0 w 213"/>
                <a:gd name="T55" fmla="*/ 0 h 163"/>
                <a:gd name="T56" fmla="*/ 0 w 213"/>
                <a:gd name="T57" fmla="*/ 0 h 163"/>
                <a:gd name="T58" fmla="*/ 0 w 213"/>
                <a:gd name="T59" fmla="*/ 0 h 163"/>
                <a:gd name="T60" fmla="*/ 0 w 213"/>
                <a:gd name="T61" fmla="*/ 0 h 163"/>
                <a:gd name="T62" fmla="*/ 0 w 213"/>
                <a:gd name="T63" fmla="*/ 0 h 163"/>
                <a:gd name="T64" fmla="*/ 0 w 213"/>
                <a:gd name="T65" fmla="*/ 0 h 163"/>
                <a:gd name="T66" fmla="*/ 0 w 213"/>
                <a:gd name="T67" fmla="*/ 0 h 163"/>
                <a:gd name="T68" fmla="*/ 0 w 213"/>
                <a:gd name="T69" fmla="*/ 0 h 163"/>
                <a:gd name="T70" fmla="*/ 0 w 213"/>
                <a:gd name="T71" fmla="*/ 0 h 163"/>
                <a:gd name="T72" fmla="*/ 0 w 213"/>
                <a:gd name="T73" fmla="*/ 0 h 163"/>
                <a:gd name="T74" fmla="*/ 0 w 213"/>
                <a:gd name="T75" fmla="*/ 0 h 163"/>
                <a:gd name="T76" fmla="*/ 0 w 213"/>
                <a:gd name="T77" fmla="*/ 0 h 163"/>
                <a:gd name="T78" fmla="*/ 0 w 213"/>
                <a:gd name="T79" fmla="*/ 0 h 163"/>
                <a:gd name="T80" fmla="*/ 0 w 213"/>
                <a:gd name="T81" fmla="*/ 0 h 163"/>
                <a:gd name="T82" fmla="*/ 0 w 213"/>
                <a:gd name="T83" fmla="*/ 0 h 163"/>
                <a:gd name="T84" fmla="*/ 0 w 213"/>
                <a:gd name="T85" fmla="*/ 0 h 163"/>
                <a:gd name="T86" fmla="*/ 0 w 213"/>
                <a:gd name="T87" fmla="*/ 0 h 163"/>
                <a:gd name="T88" fmla="*/ 0 w 213"/>
                <a:gd name="T89" fmla="*/ 0 h 163"/>
                <a:gd name="T90" fmla="*/ 0 w 213"/>
                <a:gd name="T91" fmla="*/ 0 h 163"/>
                <a:gd name="T92" fmla="*/ 0 w 213"/>
                <a:gd name="T93" fmla="*/ 0 h 163"/>
                <a:gd name="T94" fmla="*/ 0 w 213"/>
                <a:gd name="T95" fmla="*/ 0 h 163"/>
                <a:gd name="T96" fmla="*/ 0 w 213"/>
                <a:gd name="T97" fmla="*/ 0 h 163"/>
                <a:gd name="T98" fmla="*/ 0 w 213"/>
                <a:gd name="T99" fmla="*/ 0 h 163"/>
                <a:gd name="T100" fmla="*/ 0 w 213"/>
                <a:gd name="T101" fmla="*/ 0 h 163"/>
                <a:gd name="T102" fmla="*/ 0 w 213"/>
                <a:gd name="T103" fmla="*/ 0 h 163"/>
                <a:gd name="T104" fmla="*/ 0 w 213"/>
                <a:gd name="T105" fmla="*/ 0 h 163"/>
                <a:gd name="T106" fmla="*/ 0 w 213"/>
                <a:gd name="T107" fmla="*/ 0 h 163"/>
                <a:gd name="T108" fmla="*/ 0 w 213"/>
                <a:gd name="T109" fmla="*/ 0 h 163"/>
                <a:gd name="T110" fmla="*/ 0 w 213"/>
                <a:gd name="T111" fmla="*/ 0 h 163"/>
                <a:gd name="T112" fmla="*/ 0 w 213"/>
                <a:gd name="T113" fmla="*/ 0 h 1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3"/>
                <a:gd name="T172" fmla="*/ 0 h 163"/>
                <a:gd name="T173" fmla="*/ 213 w 213"/>
                <a:gd name="T174" fmla="*/ 163 h 1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3" h="163">
                  <a:moveTo>
                    <a:pt x="20" y="56"/>
                  </a:moveTo>
                  <a:lnTo>
                    <a:pt x="10" y="59"/>
                  </a:lnTo>
                  <a:lnTo>
                    <a:pt x="3" y="67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2" y="109"/>
                  </a:lnTo>
                  <a:lnTo>
                    <a:pt x="7" y="122"/>
                  </a:lnTo>
                  <a:lnTo>
                    <a:pt x="15" y="135"/>
                  </a:lnTo>
                  <a:lnTo>
                    <a:pt x="24" y="143"/>
                  </a:lnTo>
                  <a:lnTo>
                    <a:pt x="35" y="148"/>
                  </a:lnTo>
                  <a:lnTo>
                    <a:pt x="49" y="153"/>
                  </a:lnTo>
                  <a:lnTo>
                    <a:pt x="64" y="158"/>
                  </a:lnTo>
                  <a:lnTo>
                    <a:pt x="79" y="160"/>
                  </a:lnTo>
                  <a:lnTo>
                    <a:pt x="92" y="162"/>
                  </a:lnTo>
                  <a:lnTo>
                    <a:pt x="10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29" y="160"/>
                  </a:lnTo>
                  <a:lnTo>
                    <a:pt x="134" y="155"/>
                  </a:lnTo>
                  <a:lnTo>
                    <a:pt x="141" y="148"/>
                  </a:lnTo>
                  <a:lnTo>
                    <a:pt x="147" y="141"/>
                  </a:lnTo>
                  <a:lnTo>
                    <a:pt x="152" y="131"/>
                  </a:lnTo>
                  <a:lnTo>
                    <a:pt x="157" y="122"/>
                  </a:lnTo>
                  <a:lnTo>
                    <a:pt x="162" y="112"/>
                  </a:lnTo>
                  <a:lnTo>
                    <a:pt x="166" y="103"/>
                  </a:lnTo>
                  <a:lnTo>
                    <a:pt x="172" y="96"/>
                  </a:lnTo>
                  <a:lnTo>
                    <a:pt x="181" y="91"/>
                  </a:lnTo>
                  <a:lnTo>
                    <a:pt x="190" y="90"/>
                  </a:lnTo>
                  <a:lnTo>
                    <a:pt x="198" y="88"/>
                  </a:lnTo>
                  <a:lnTo>
                    <a:pt x="206" y="85"/>
                  </a:lnTo>
                  <a:lnTo>
                    <a:pt x="212" y="80"/>
                  </a:lnTo>
                  <a:lnTo>
                    <a:pt x="213" y="71"/>
                  </a:lnTo>
                  <a:lnTo>
                    <a:pt x="210" y="56"/>
                  </a:lnTo>
                  <a:lnTo>
                    <a:pt x="204" y="39"/>
                  </a:lnTo>
                  <a:lnTo>
                    <a:pt x="198" y="25"/>
                  </a:lnTo>
                  <a:lnTo>
                    <a:pt x="193" y="14"/>
                  </a:lnTo>
                  <a:lnTo>
                    <a:pt x="187" y="6"/>
                  </a:lnTo>
                  <a:lnTo>
                    <a:pt x="180" y="1"/>
                  </a:lnTo>
                  <a:lnTo>
                    <a:pt x="173" y="0"/>
                  </a:lnTo>
                  <a:lnTo>
                    <a:pt x="164" y="4"/>
                  </a:lnTo>
                  <a:lnTo>
                    <a:pt x="155" y="12"/>
                  </a:lnTo>
                  <a:lnTo>
                    <a:pt x="146" y="24"/>
                  </a:lnTo>
                  <a:lnTo>
                    <a:pt x="139" y="40"/>
                  </a:lnTo>
                  <a:lnTo>
                    <a:pt x="132" y="56"/>
                  </a:lnTo>
                  <a:lnTo>
                    <a:pt x="126" y="72"/>
                  </a:lnTo>
                  <a:lnTo>
                    <a:pt x="120" y="86"/>
                  </a:lnTo>
                  <a:lnTo>
                    <a:pt x="113" y="96"/>
                  </a:lnTo>
                  <a:lnTo>
                    <a:pt x="104" y="102"/>
                  </a:lnTo>
                  <a:lnTo>
                    <a:pt x="91" y="99"/>
                  </a:lnTo>
                  <a:lnTo>
                    <a:pt x="79" y="93"/>
                  </a:lnTo>
                  <a:lnTo>
                    <a:pt x="68" y="86"/>
                  </a:lnTo>
                  <a:lnTo>
                    <a:pt x="59" y="79"/>
                  </a:lnTo>
                  <a:lnTo>
                    <a:pt x="51" y="72"/>
                  </a:lnTo>
                  <a:lnTo>
                    <a:pt x="44" y="65"/>
                  </a:lnTo>
                  <a:lnTo>
                    <a:pt x="36" y="61"/>
                  </a:lnTo>
                  <a:lnTo>
                    <a:pt x="28" y="57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5663" y="2923"/>
              <a:ext cx="9" cy="15"/>
            </a:xfrm>
            <a:custGeom>
              <a:avLst/>
              <a:gdLst>
                <a:gd name="T0" fmla="*/ 0 w 54"/>
                <a:gd name="T1" fmla="*/ 0 h 92"/>
                <a:gd name="T2" fmla="*/ 0 w 54"/>
                <a:gd name="T3" fmla="*/ 0 h 92"/>
                <a:gd name="T4" fmla="*/ 0 w 54"/>
                <a:gd name="T5" fmla="*/ 0 h 92"/>
                <a:gd name="T6" fmla="*/ 0 w 54"/>
                <a:gd name="T7" fmla="*/ 0 h 92"/>
                <a:gd name="T8" fmla="*/ 0 w 54"/>
                <a:gd name="T9" fmla="*/ 0 h 92"/>
                <a:gd name="T10" fmla="*/ 0 w 54"/>
                <a:gd name="T11" fmla="*/ 0 h 92"/>
                <a:gd name="T12" fmla="*/ 0 w 54"/>
                <a:gd name="T13" fmla="*/ 0 h 92"/>
                <a:gd name="T14" fmla="*/ 0 w 54"/>
                <a:gd name="T15" fmla="*/ 0 h 92"/>
                <a:gd name="T16" fmla="*/ 0 w 54"/>
                <a:gd name="T17" fmla="*/ 0 h 92"/>
                <a:gd name="T18" fmla="*/ 0 w 54"/>
                <a:gd name="T19" fmla="*/ 0 h 92"/>
                <a:gd name="T20" fmla="*/ 0 w 54"/>
                <a:gd name="T21" fmla="*/ 0 h 92"/>
                <a:gd name="T22" fmla="*/ 0 w 54"/>
                <a:gd name="T23" fmla="*/ 0 h 92"/>
                <a:gd name="T24" fmla="*/ 0 w 54"/>
                <a:gd name="T25" fmla="*/ 0 h 92"/>
                <a:gd name="T26" fmla="*/ 0 w 54"/>
                <a:gd name="T27" fmla="*/ 0 h 92"/>
                <a:gd name="T28" fmla="*/ 0 w 54"/>
                <a:gd name="T29" fmla="*/ 0 h 92"/>
                <a:gd name="T30" fmla="*/ 0 w 54"/>
                <a:gd name="T31" fmla="*/ 0 h 92"/>
                <a:gd name="T32" fmla="*/ 0 w 54"/>
                <a:gd name="T33" fmla="*/ 0 h 92"/>
                <a:gd name="T34" fmla="*/ 0 w 54"/>
                <a:gd name="T35" fmla="*/ 0 h 92"/>
                <a:gd name="T36" fmla="*/ 0 w 54"/>
                <a:gd name="T37" fmla="*/ 0 h 92"/>
                <a:gd name="T38" fmla="*/ 0 w 54"/>
                <a:gd name="T39" fmla="*/ 0 h 92"/>
                <a:gd name="T40" fmla="*/ 0 w 54"/>
                <a:gd name="T41" fmla="*/ 0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92"/>
                <a:gd name="T65" fmla="*/ 54 w 54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92">
                  <a:moveTo>
                    <a:pt x="10" y="4"/>
                  </a:moveTo>
                  <a:lnTo>
                    <a:pt x="3" y="16"/>
                  </a:lnTo>
                  <a:lnTo>
                    <a:pt x="0" y="36"/>
                  </a:lnTo>
                  <a:lnTo>
                    <a:pt x="1" y="54"/>
                  </a:lnTo>
                  <a:lnTo>
                    <a:pt x="5" y="68"/>
                  </a:lnTo>
                  <a:lnTo>
                    <a:pt x="9" y="72"/>
                  </a:lnTo>
                  <a:lnTo>
                    <a:pt x="14" y="77"/>
                  </a:lnTo>
                  <a:lnTo>
                    <a:pt x="20" y="81"/>
                  </a:lnTo>
                  <a:lnTo>
                    <a:pt x="27" y="85"/>
                  </a:lnTo>
                  <a:lnTo>
                    <a:pt x="34" y="88"/>
                  </a:lnTo>
                  <a:lnTo>
                    <a:pt x="41" y="91"/>
                  </a:lnTo>
                  <a:lnTo>
                    <a:pt x="48" y="92"/>
                  </a:lnTo>
                  <a:lnTo>
                    <a:pt x="52" y="91"/>
                  </a:lnTo>
                  <a:lnTo>
                    <a:pt x="54" y="84"/>
                  </a:lnTo>
                  <a:lnTo>
                    <a:pt x="49" y="70"/>
                  </a:lnTo>
                  <a:lnTo>
                    <a:pt x="41" y="54"/>
                  </a:lnTo>
                  <a:lnTo>
                    <a:pt x="37" y="39"/>
                  </a:lnTo>
                  <a:lnTo>
                    <a:pt x="35" y="26"/>
                  </a:lnTo>
                  <a:lnTo>
                    <a:pt x="29" y="10"/>
                  </a:lnTo>
                  <a:lnTo>
                    <a:pt x="20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5828" y="2955"/>
              <a:ext cx="22" cy="217"/>
            </a:xfrm>
            <a:custGeom>
              <a:avLst/>
              <a:gdLst>
                <a:gd name="T0" fmla="*/ 0 w 132"/>
                <a:gd name="T1" fmla="*/ 0 h 1300"/>
                <a:gd name="T2" fmla="*/ 0 w 132"/>
                <a:gd name="T3" fmla="*/ 0 h 1300"/>
                <a:gd name="T4" fmla="*/ 0 w 132"/>
                <a:gd name="T5" fmla="*/ 0 h 1300"/>
                <a:gd name="T6" fmla="*/ 0 w 132"/>
                <a:gd name="T7" fmla="*/ 0 h 1300"/>
                <a:gd name="T8" fmla="*/ 0 w 132"/>
                <a:gd name="T9" fmla="*/ 0 h 1300"/>
                <a:gd name="T10" fmla="*/ 0 w 132"/>
                <a:gd name="T11" fmla="*/ 0 h 1300"/>
                <a:gd name="T12" fmla="*/ 0 w 132"/>
                <a:gd name="T13" fmla="*/ 0 h 1300"/>
                <a:gd name="T14" fmla="*/ 0 w 132"/>
                <a:gd name="T15" fmla="*/ 0 h 1300"/>
                <a:gd name="T16" fmla="*/ 0 w 132"/>
                <a:gd name="T17" fmla="*/ 0 h 1300"/>
                <a:gd name="T18" fmla="*/ 0 w 132"/>
                <a:gd name="T19" fmla="*/ 0 h 1300"/>
                <a:gd name="T20" fmla="*/ 0 w 132"/>
                <a:gd name="T21" fmla="*/ 0 h 1300"/>
                <a:gd name="T22" fmla="*/ 0 w 132"/>
                <a:gd name="T23" fmla="*/ 0 h 1300"/>
                <a:gd name="T24" fmla="*/ 0 w 132"/>
                <a:gd name="T25" fmla="*/ 0 h 1300"/>
                <a:gd name="T26" fmla="*/ 0 w 132"/>
                <a:gd name="T27" fmla="*/ 0 h 1300"/>
                <a:gd name="T28" fmla="*/ 0 w 132"/>
                <a:gd name="T29" fmla="*/ 0 h 1300"/>
                <a:gd name="T30" fmla="*/ 0 w 132"/>
                <a:gd name="T31" fmla="*/ 0 h 1300"/>
                <a:gd name="T32" fmla="*/ 0 w 132"/>
                <a:gd name="T33" fmla="*/ 0 h 1300"/>
                <a:gd name="T34" fmla="*/ 0 w 132"/>
                <a:gd name="T35" fmla="*/ 0 h 1300"/>
                <a:gd name="T36" fmla="*/ 0 w 132"/>
                <a:gd name="T37" fmla="*/ 0 h 1300"/>
                <a:gd name="T38" fmla="*/ 0 w 132"/>
                <a:gd name="T39" fmla="*/ 0 h 1300"/>
                <a:gd name="T40" fmla="*/ 0 w 132"/>
                <a:gd name="T41" fmla="*/ 0 h 1300"/>
                <a:gd name="T42" fmla="*/ 0 w 132"/>
                <a:gd name="T43" fmla="*/ 0 h 1300"/>
                <a:gd name="T44" fmla="*/ 0 w 132"/>
                <a:gd name="T45" fmla="*/ 0 h 1300"/>
                <a:gd name="T46" fmla="*/ 0 w 132"/>
                <a:gd name="T47" fmla="*/ 0 h 1300"/>
                <a:gd name="T48" fmla="*/ 0 w 132"/>
                <a:gd name="T49" fmla="*/ 0 h 13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2"/>
                <a:gd name="T76" fmla="*/ 0 h 1300"/>
                <a:gd name="T77" fmla="*/ 132 w 132"/>
                <a:gd name="T78" fmla="*/ 1300 h 13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2" h="1300">
                  <a:moveTo>
                    <a:pt x="6" y="1261"/>
                  </a:moveTo>
                  <a:lnTo>
                    <a:pt x="20" y="1283"/>
                  </a:lnTo>
                  <a:lnTo>
                    <a:pt x="37" y="1295"/>
                  </a:lnTo>
                  <a:lnTo>
                    <a:pt x="56" y="1300"/>
                  </a:lnTo>
                  <a:lnTo>
                    <a:pt x="74" y="1300"/>
                  </a:lnTo>
                  <a:lnTo>
                    <a:pt x="92" y="1295"/>
                  </a:lnTo>
                  <a:lnTo>
                    <a:pt x="108" y="1287"/>
                  </a:lnTo>
                  <a:lnTo>
                    <a:pt x="121" y="1279"/>
                  </a:lnTo>
                  <a:lnTo>
                    <a:pt x="130" y="1270"/>
                  </a:lnTo>
                  <a:lnTo>
                    <a:pt x="132" y="1210"/>
                  </a:lnTo>
                  <a:lnTo>
                    <a:pt x="126" y="1062"/>
                  </a:lnTo>
                  <a:lnTo>
                    <a:pt x="113" y="858"/>
                  </a:lnTo>
                  <a:lnTo>
                    <a:pt x="97" y="625"/>
                  </a:lnTo>
                  <a:lnTo>
                    <a:pt x="79" y="394"/>
                  </a:lnTo>
                  <a:lnTo>
                    <a:pt x="61" y="193"/>
                  </a:lnTo>
                  <a:lnTo>
                    <a:pt x="45" y="53"/>
                  </a:lnTo>
                  <a:lnTo>
                    <a:pt x="32" y="0"/>
                  </a:lnTo>
                  <a:lnTo>
                    <a:pt x="23" y="55"/>
                  </a:lnTo>
                  <a:lnTo>
                    <a:pt x="15" y="196"/>
                  </a:lnTo>
                  <a:lnTo>
                    <a:pt x="8" y="393"/>
                  </a:lnTo>
                  <a:lnTo>
                    <a:pt x="4" y="622"/>
                  </a:lnTo>
                  <a:lnTo>
                    <a:pt x="1" y="850"/>
                  </a:lnTo>
                  <a:lnTo>
                    <a:pt x="0" y="1052"/>
                  </a:lnTo>
                  <a:lnTo>
                    <a:pt x="1" y="1198"/>
                  </a:lnTo>
                  <a:lnTo>
                    <a:pt x="6" y="12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5821" y="2940"/>
              <a:ext cx="27" cy="20"/>
            </a:xfrm>
            <a:custGeom>
              <a:avLst/>
              <a:gdLst>
                <a:gd name="T0" fmla="*/ 0 w 160"/>
                <a:gd name="T1" fmla="*/ 0 h 120"/>
                <a:gd name="T2" fmla="*/ 0 w 160"/>
                <a:gd name="T3" fmla="*/ 0 h 120"/>
                <a:gd name="T4" fmla="*/ 0 w 160"/>
                <a:gd name="T5" fmla="*/ 0 h 120"/>
                <a:gd name="T6" fmla="*/ 0 w 160"/>
                <a:gd name="T7" fmla="*/ 0 h 120"/>
                <a:gd name="T8" fmla="*/ 0 w 160"/>
                <a:gd name="T9" fmla="*/ 0 h 120"/>
                <a:gd name="T10" fmla="*/ 0 w 160"/>
                <a:gd name="T11" fmla="*/ 0 h 120"/>
                <a:gd name="T12" fmla="*/ 0 w 160"/>
                <a:gd name="T13" fmla="*/ 0 h 120"/>
                <a:gd name="T14" fmla="*/ 0 w 160"/>
                <a:gd name="T15" fmla="*/ 0 h 120"/>
                <a:gd name="T16" fmla="*/ 0 w 160"/>
                <a:gd name="T17" fmla="*/ 0 h 120"/>
                <a:gd name="T18" fmla="*/ 0 w 160"/>
                <a:gd name="T19" fmla="*/ 0 h 120"/>
                <a:gd name="T20" fmla="*/ 0 w 160"/>
                <a:gd name="T21" fmla="*/ 0 h 120"/>
                <a:gd name="T22" fmla="*/ 0 w 160"/>
                <a:gd name="T23" fmla="*/ 0 h 120"/>
                <a:gd name="T24" fmla="*/ 0 w 160"/>
                <a:gd name="T25" fmla="*/ 0 h 120"/>
                <a:gd name="T26" fmla="*/ 0 w 160"/>
                <a:gd name="T27" fmla="*/ 0 h 120"/>
                <a:gd name="T28" fmla="*/ 0 w 160"/>
                <a:gd name="T29" fmla="*/ 0 h 120"/>
                <a:gd name="T30" fmla="*/ 0 w 160"/>
                <a:gd name="T31" fmla="*/ 0 h 120"/>
                <a:gd name="T32" fmla="*/ 0 w 160"/>
                <a:gd name="T33" fmla="*/ 0 h 120"/>
                <a:gd name="T34" fmla="*/ 0 w 160"/>
                <a:gd name="T35" fmla="*/ 0 h 120"/>
                <a:gd name="T36" fmla="*/ 0 w 160"/>
                <a:gd name="T37" fmla="*/ 0 h 120"/>
                <a:gd name="T38" fmla="*/ 0 w 160"/>
                <a:gd name="T39" fmla="*/ 0 h 120"/>
                <a:gd name="T40" fmla="*/ 0 w 160"/>
                <a:gd name="T41" fmla="*/ 0 h 120"/>
                <a:gd name="T42" fmla="*/ 0 w 160"/>
                <a:gd name="T43" fmla="*/ 0 h 120"/>
                <a:gd name="T44" fmla="*/ 0 w 160"/>
                <a:gd name="T45" fmla="*/ 0 h 120"/>
                <a:gd name="T46" fmla="*/ 0 w 160"/>
                <a:gd name="T47" fmla="*/ 0 h 120"/>
                <a:gd name="T48" fmla="*/ 0 w 160"/>
                <a:gd name="T49" fmla="*/ 0 h 120"/>
                <a:gd name="T50" fmla="*/ 0 w 160"/>
                <a:gd name="T51" fmla="*/ 0 h 120"/>
                <a:gd name="T52" fmla="*/ 0 w 160"/>
                <a:gd name="T53" fmla="*/ 0 h 120"/>
                <a:gd name="T54" fmla="*/ 0 w 160"/>
                <a:gd name="T55" fmla="*/ 0 h 120"/>
                <a:gd name="T56" fmla="*/ 0 w 160"/>
                <a:gd name="T57" fmla="*/ 0 h 120"/>
                <a:gd name="T58" fmla="*/ 0 w 160"/>
                <a:gd name="T59" fmla="*/ 0 h 120"/>
                <a:gd name="T60" fmla="*/ 0 w 160"/>
                <a:gd name="T61" fmla="*/ 0 h 120"/>
                <a:gd name="T62" fmla="*/ 0 w 160"/>
                <a:gd name="T63" fmla="*/ 0 h 120"/>
                <a:gd name="T64" fmla="*/ 0 w 160"/>
                <a:gd name="T65" fmla="*/ 0 h 120"/>
                <a:gd name="T66" fmla="*/ 0 w 160"/>
                <a:gd name="T67" fmla="*/ 0 h 120"/>
                <a:gd name="T68" fmla="*/ 0 w 160"/>
                <a:gd name="T69" fmla="*/ 0 h 120"/>
                <a:gd name="T70" fmla="*/ 0 w 160"/>
                <a:gd name="T71" fmla="*/ 0 h 120"/>
                <a:gd name="T72" fmla="*/ 0 w 160"/>
                <a:gd name="T73" fmla="*/ 0 h 120"/>
                <a:gd name="T74" fmla="*/ 0 w 160"/>
                <a:gd name="T75" fmla="*/ 0 h 120"/>
                <a:gd name="T76" fmla="*/ 0 w 160"/>
                <a:gd name="T77" fmla="*/ 0 h 120"/>
                <a:gd name="T78" fmla="*/ 0 w 160"/>
                <a:gd name="T79" fmla="*/ 0 h 120"/>
                <a:gd name="T80" fmla="*/ 0 w 160"/>
                <a:gd name="T81" fmla="*/ 0 h 120"/>
                <a:gd name="T82" fmla="*/ 0 w 160"/>
                <a:gd name="T83" fmla="*/ 0 h 120"/>
                <a:gd name="T84" fmla="*/ 0 w 160"/>
                <a:gd name="T85" fmla="*/ 0 h 120"/>
                <a:gd name="T86" fmla="*/ 0 w 160"/>
                <a:gd name="T87" fmla="*/ 0 h 120"/>
                <a:gd name="T88" fmla="*/ 0 w 160"/>
                <a:gd name="T89" fmla="*/ 0 h 120"/>
                <a:gd name="T90" fmla="*/ 0 w 160"/>
                <a:gd name="T91" fmla="*/ 0 h 120"/>
                <a:gd name="T92" fmla="*/ 0 w 160"/>
                <a:gd name="T93" fmla="*/ 0 h 120"/>
                <a:gd name="T94" fmla="*/ 0 w 160"/>
                <a:gd name="T95" fmla="*/ 0 h 120"/>
                <a:gd name="T96" fmla="*/ 0 w 160"/>
                <a:gd name="T97" fmla="*/ 0 h 1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20"/>
                <a:gd name="T149" fmla="*/ 160 w 160"/>
                <a:gd name="T150" fmla="*/ 120 h 1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20">
                  <a:moveTo>
                    <a:pt x="15" y="41"/>
                  </a:moveTo>
                  <a:lnTo>
                    <a:pt x="2" y="49"/>
                  </a:lnTo>
                  <a:lnTo>
                    <a:pt x="0" y="69"/>
                  </a:lnTo>
                  <a:lnTo>
                    <a:pt x="7" y="90"/>
                  </a:lnTo>
                  <a:lnTo>
                    <a:pt x="21" y="105"/>
                  </a:lnTo>
                  <a:lnTo>
                    <a:pt x="30" y="110"/>
                  </a:lnTo>
                  <a:lnTo>
                    <a:pt x="39" y="113"/>
                  </a:lnTo>
                  <a:lnTo>
                    <a:pt x="50" y="115"/>
                  </a:lnTo>
                  <a:lnTo>
                    <a:pt x="62" y="118"/>
                  </a:lnTo>
                  <a:lnTo>
                    <a:pt x="72" y="119"/>
                  </a:lnTo>
                  <a:lnTo>
                    <a:pt x="81" y="120"/>
                  </a:lnTo>
                  <a:lnTo>
                    <a:pt x="89" y="120"/>
                  </a:lnTo>
                  <a:lnTo>
                    <a:pt x="95" y="119"/>
                  </a:lnTo>
                  <a:lnTo>
                    <a:pt x="103" y="113"/>
                  </a:lnTo>
                  <a:lnTo>
                    <a:pt x="112" y="103"/>
                  </a:lnTo>
                  <a:lnTo>
                    <a:pt x="119" y="89"/>
                  </a:lnTo>
                  <a:lnTo>
                    <a:pt x="126" y="76"/>
                  </a:lnTo>
                  <a:lnTo>
                    <a:pt x="130" y="71"/>
                  </a:lnTo>
                  <a:lnTo>
                    <a:pt x="136" y="68"/>
                  </a:lnTo>
                  <a:lnTo>
                    <a:pt x="143" y="66"/>
                  </a:lnTo>
                  <a:lnTo>
                    <a:pt x="149" y="65"/>
                  </a:lnTo>
                  <a:lnTo>
                    <a:pt x="155" y="63"/>
                  </a:lnTo>
                  <a:lnTo>
                    <a:pt x="159" y="58"/>
                  </a:lnTo>
                  <a:lnTo>
                    <a:pt x="160" y="52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7" y="18"/>
                  </a:lnTo>
                  <a:lnTo>
                    <a:pt x="143" y="10"/>
                  </a:lnTo>
                  <a:lnTo>
                    <a:pt x="137" y="5"/>
                  </a:lnTo>
                  <a:lnTo>
                    <a:pt x="132" y="1"/>
                  </a:lnTo>
                  <a:lnTo>
                    <a:pt x="127" y="0"/>
                  </a:lnTo>
                  <a:lnTo>
                    <a:pt x="121" y="4"/>
                  </a:lnTo>
                  <a:lnTo>
                    <a:pt x="114" y="9"/>
                  </a:lnTo>
                  <a:lnTo>
                    <a:pt x="107" y="18"/>
                  </a:lnTo>
                  <a:lnTo>
                    <a:pt x="103" y="30"/>
                  </a:lnTo>
                  <a:lnTo>
                    <a:pt x="98" y="41"/>
                  </a:lnTo>
                  <a:lnTo>
                    <a:pt x="94" y="53"/>
                  </a:lnTo>
                  <a:lnTo>
                    <a:pt x="89" y="63"/>
                  </a:lnTo>
                  <a:lnTo>
                    <a:pt x="84" y="71"/>
                  </a:lnTo>
                  <a:lnTo>
                    <a:pt x="78" y="74"/>
                  </a:lnTo>
                  <a:lnTo>
                    <a:pt x="69" y="73"/>
                  </a:lnTo>
                  <a:lnTo>
                    <a:pt x="59" y="69"/>
                  </a:lnTo>
                  <a:lnTo>
                    <a:pt x="51" y="63"/>
                  </a:lnTo>
                  <a:lnTo>
                    <a:pt x="45" y="58"/>
                  </a:lnTo>
                  <a:lnTo>
                    <a:pt x="39" y="53"/>
                  </a:lnTo>
                  <a:lnTo>
                    <a:pt x="32" y="48"/>
                  </a:lnTo>
                  <a:lnTo>
                    <a:pt x="26" y="45"/>
                  </a:lnTo>
                  <a:lnTo>
                    <a:pt x="21" y="42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5814" y="2951"/>
              <a:ext cx="7" cy="11"/>
            </a:xfrm>
            <a:custGeom>
              <a:avLst/>
              <a:gdLst>
                <a:gd name="T0" fmla="*/ 0 w 43"/>
                <a:gd name="T1" fmla="*/ 0 h 67"/>
                <a:gd name="T2" fmla="*/ 0 w 43"/>
                <a:gd name="T3" fmla="*/ 0 h 67"/>
                <a:gd name="T4" fmla="*/ 0 w 43"/>
                <a:gd name="T5" fmla="*/ 0 h 67"/>
                <a:gd name="T6" fmla="*/ 0 w 43"/>
                <a:gd name="T7" fmla="*/ 0 h 67"/>
                <a:gd name="T8" fmla="*/ 0 w 43"/>
                <a:gd name="T9" fmla="*/ 0 h 67"/>
                <a:gd name="T10" fmla="*/ 0 w 43"/>
                <a:gd name="T11" fmla="*/ 0 h 67"/>
                <a:gd name="T12" fmla="*/ 0 w 43"/>
                <a:gd name="T13" fmla="*/ 0 h 67"/>
                <a:gd name="T14" fmla="*/ 0 w 43"/>
                <a:gd name="T15" fmla="*/ 0 h 67"/>
                <a:gd name="T16" fmla="*/ 0 w 43"/>
                <a:gd name="T17" fmla="*/ 0 h 67"/>
                <a:gd name="T18" fmla="*/ 0 w 43"/>
                <a:gd name="T19" fmla="*/ 0 h 67"/>
                <a:gd name="T20" fmla="*/ 0 w 43"/>
                <a:gd name="T21" fmla="*/ 0 h 67"/>
                <a:gd name="T22" fmla="*/ 0 w 43"/>
                <a:gd name="T23" fmla="*/ 0 h 67"/>
                <a:gd name="T24" fmla="*/ 0 w 43"/>
                <a:gd name="T25" fmla="*/ 0 h 67"/>
                <a:gd name="T26" fmla="*/ 0 w 43"/>
                <a:gd name="T27" fmla="*/ 0 h 67"/>
                <a:gd name="T28" fmla="*/ 0 w 43"/>
                <a:gd name="T29" fmla="*/ 0 h 67"/>
                <a:gd name="T30" fmla="*/ 0 w 43"/>
                <a:gd name="T31" fmla="*/ 0 h 67"/>
                <a:gd name="T32" fmla="*/ 0 w 43"/>
                <a:gd name="T33" fmla="*/ 0 h 67"/>
                <a:gd name="T34" fmla="*/ 0 w 43"/>
                <a:gd name="T35" fmla="*/ 0 h 67"/>
                <a:gd name="T36" fmla="*/ 0 w 43"/>
                <a:gd name="T37" fmla="*/ 0 h 67"/>
                <a:gd name="T38" fmla="*/ 0 w 43"/>
                <a:gd name="T39" fmla="*/ 0 h 67"/>
                <a:gd name="T40" fmla="*/ 0 w 43"/>
                <a:gd name="T41" fmla="*/ 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67"/>
                <a:gd name="T65" fmla="*/ 43 w 43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67">
                  <a:moveTo>
                    <a:pt x="5" y="3"/>
                  </a:moveTo>
                  <a:lnTo>
                    <a:pt x="1" y="12"/>
                  </a:lnTo>
                  <a:lnTo>
                    <a:pt x="0" y="25"/>
                  </a:lnTo>
                  <a:lnTo>
                    <a:pt x="1" y="38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1" y="55"/>
                  </a:lnTo>
                  <a:lnTo>
                    <a:pt x="17" y="59"/>
                  </a:lnTo>
                  <a:lnTo>
                    <a:pt x="21" y="62"/>
                  </a:lnTo>
                  <a:lnTo>
                    <a:pt x="27" y="65"/>
                  </a:lnTo>
                  <a:lnTo>
                    <a:pt x="32" y="66"/>
                  </a:lnTo>
                  <a:lnTo>
                    <a:pt x="37" y="67"/>
                  </a:lnTo>
                  <a:lnTo>
                    <a:pt x="41" y="66"/>
                  </a:lnTo>
                  <a:lnTo>
                    <a:pt x="43" y="60"/>
                  </a:lnTo>
                  <a:lnTo>
                    <a:pt x="37" y="50"/>
                  </a:lnTo>
                  <a:lnTo>
                    <a:pt x="31" y="38"/>
                  </a:lnTo>
                  <a:lnTo>
                    <a:pt x="27" y="28"/>
                  </a:lnTo>
                  <a:lnTo>
                    <a:pt x="25" y="18"/>
                  </a:lnTo>
                  <a:lnTo>
                    <a:pt x="20" y="6"/>
                  </a:lnTo>
                  <a:lnTo>
                    <a:pt x="13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5786" y="3045"/>
              <a:ext cx="13" cy="131"/>
            </a:xfrm>
            <a:custGeom>
              <a:avLst/>
              <a:gdLst>
                <a:gd name="T0" fmla="*/ 0 w 80"/>
                <a:gd name="T1" fmla="*/ 0 h 785"/>
                <a:gd name="T2" fmla="*/ 0 w 80"/>
                <a:gd name="T3" fmla="*/ 0 h 785"/>
                <a:gd name="T4" fmla="*/ 0 w 80"/>
                <a:gd name="T5" fmla="*/ 0 h 785"/>
                <a:gd name="T6" fmla="*/ 0 w 80"/>
                <a:gd name="T7" fmla="*/ 0 h 785"/>
                <a:gd name="T8" fmla="*/ 0 w 80"/>
                <a:gd name="T9" fmla="*/ 0 h 785"/>
                <a:gd name="T10" fmla="*/ 0 w 80"/>
                <a:gd name="T11" fmla="*/ 0 h 785"/>
                <a:gd name="T12" fmla="*/ 0 w 80"/>
                <a:gd name="T13" fmla="*/ 0 h 785"/>
                <a:gd name="T14" fmla="*/ 0 w 80"/>
                <a:gd name="T15" fmla="*/ 0 h 785"/>
                <a:gd name="T16" fmla="*/ 0 w 80"/>
                <a:gd name="T17" fmla="*/ 0 h 785"/>
                <a:gd name="T18" fmla="*/ 0 w 80"/>
                <a:gd name="T19" fmla="*/ 0 h 785"/>
                <a:gd name="T20" fmla="*/ 0 w 80"/>
                <a:gd name="T21" fmla="*/ 0 h 785"/>
                <a:gd name="T22" fmla="*/ 0 w 80"/>
                <a:gd name="T23" fmla="*/ 0 h 785"/>
                <a:gd name="T24" fmla="*/ 0 w 80"/>
                <a:gd name="T25" fmla="*/ 0 h 785"/>
                <a:gd name="T26" fmla="*/ 0 w 80"/>
                <a:gd name="T27" fmla="*/ 0 h 785"/>
                <a:gd name="T28" fmla="*/ 0 w 80"/>
                <a:gd name="T29" fmla="*/ 0 h 785"/>
                <a:gd name="T30" fmla="*/ 0 w 80"/>
                <a:gd name="T31" fmla="*/ 0 h 785"/>
                <a:gd name="T32" fmla="*/ 0 w 80"/>
                <a:gd name="T33" fmla="*/ 0 h 785"/>
                <a:gd name="T34" fmla="*/ 0 w 80"/>
                <a:gd name="T35" fmla="*/ 0 h 785"/>
                <a:gd name="T36" fmla="*/ 0 w 80"/>
                <a:gd name="T37" fmla="*/ 0 h 785"/>
                <a:gd name="T38" fmla="*/ 0 w 80"/>
                <a:gd name="T39" fmla="*/ 0 h 785"/>
                <a:gd name="T40" fmla="*/ 0 w 80"/>
                <a:gd name="T41" fmla="*/ 0 h 7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785"/>
                <a:gd name="T65" fmla="*/ 80 w 80"/>
                <a:gd name="T66" fmla="*/ 785 h 7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785">
                  <a:moveTo>
                    <a:pt x="3" y="761"/>
                  </a:moveTo>
                  <a:lnTo>
                    <a:pt x="11" y="773"/>
                  </a:lnTo>
                  <a:lnTo>
                    <a:pt x="22" y="781"/>
                  </a:lnTo>
                  <a:lnTo>
                    <a:pt x="33" y="785"/>
                  </a:lnTo>
                  <a:lnTo>
                    <a:pt x="44" y="785"/>
                  </a:lnTo>
                  <a:lnTo>
                    <a:pt x="56" y="781"/>
                  </a:lnTo>
                  <a:lnTo>
                    <a:pt x="65" y="777"/>
                  </a:lnTo>
                  <a:lnTo>
                    <a:pt x="73" y="772"/>
                  </a:lnTo>
                  <a:lnTo>
                    <a:pt x="79" y="767"/>
                  </a:lnTo>
                  <a:lnTo>
                    <a:pt x="80" y="730"/>
                  </a:lnTo>
                  <a:lnTo>
                    <a:pt x="76" y="641"/>
                  </a:lnTo>
                  <a:lnTo>
                    <a:pt x="68" y="518"/>
                  </a:lnTo>
                  <a:lnTo>
                    <a:pt x="59" y="377"/>
                  </a:lnTo>
                  <a:lnTo>
                    <a:pt x="48" y="238"/>
                  </a:lnTo>
                  <a:lnTo>
                    <a:pt x="36" y="117"/>
                  </a:lnTo>
                  <a:lnTo>
                    <a:pt x="27" y="32"/>
                  </a:lnTo>
                  <a:lnTo>
                    <a:pt x="19" y="0"/>
                  </a:lnTo>
                  <a:lnTo>
                    <a:pt x="9" y="118"/>
                  </a:lnTo>
                  <a:lnTo>
                    <a:pt x="2" y="375"/>
                  </a:lnTo>
                  <a:lnTo>
                    <a:pt x="0" y="635"/>
                  </a:lnTo>
                  <a:lnTo>
                    <a:pt x="3" y="7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5782" y="3036"/>
              <a:ext cx="15" cy="12"/>
            </a:xfrm>
            <a:custGeom>
              <a:avLst/>
              <a:gdLst>
                <a:gd name="T0" fmla="*/ 0 w 95"/>
                <a:gd name="T1" fmla="*/ 0 h 73"/>
                <a:gd name="T2" fmla="*/ 0 w 95"/>
                <a:gd name="T3" fmla="*/ 0 h 73"/>
                <a:gd name="T4" fmla="*/ 0 w 95"/>
                <a:gd name="T5" fmla="*/ 0 h 73"/>
                <a:gd name="T6" fmla="*/ 0 w 95"/>
                <a:gd name="T7" fmla="*/ 0 h 73"/>
                <a:gd name="T8" fmla="*/ 0 w 95"/>
                <a:gd name="T9" fmla="*/ 0 h 73"/>
                <a:gd name="T10" fmla="*/ 0 w 95"/>
                <a:gd name="T11" fmla="*/ 0 h 73"/>
                <a:gd name="T12" fmla="*/ 0 w 95"/>
                <a:gd name="T13" fmla="*/ 0 h 73"/>
                <a:gd name="T14" fmla="*/ 0 w 95"/>
                <a:gd name="T15" fmla="*/ 0 h 73"/>
                <a:gd name="T16" fmla="*/ 0 w 95"/>
                <a:gd name="T17" fmla="*/ 0 h 73"/>
                <a:gd name="T18" fmla="*/ 0 w 95"/>
                <a:gd name="T19" fmla="*/ 0 h 73"/>
                <a:gd name="T20" fmla="*/ 0 w 95"/>
                <a:gd name="T21" fmla="*/ 0 h 73"/>
                <a:gd name="T22" fmla="*/ 0 w 95"/>
                <a:gd name="T23" fmla="*/ 0 h 73"/>
                <a:gd name="T24" fmla="*/ 0 w 95"/>
                <a:gd name="T25" fmla="*/ 0 h 73"/>
                <a:gd name="T26" fmla="*/ 0 w 95"/>
                <a:gd name="T27" fmla="*/ 0 h 73"/>
                <a:gd name="T28" fmla="*/ 0 w 95"/>
                <a:gd name="T29" fmla="*/ 0 h 73"/>
                <a:gd name="T30" fmla="*/ 0 w 95"/>
                <a:gd name="T31" fmla="*/ 0 h 73"/>
                <a:gd name="T32" fmla="*/ 0 w 95"/>
                <a:gd name="T33" fmla="*/ 0 h 73"/>
                <a:gd name="T34" fmla="*/ 0 w 95"/>
                <a:gd name="T35" fmla="*/ 0 h 73"/>
                <a:gd name="T36" fmla="*/ 0 w 95"/>
                <a:gd name="T37" fmla="*/ 0 h 73"/>
                <a:gd name="T38" fmla="*/ 0 w 95"/>
                <a:gd name="T39" fmla="*/ 0 h 73"/>
                <a:gd name="T40" fmla="*/ 0 w 95"/>
                <a:gd name="T41" fmla="*/ 0 h 73"/>
                <a:gd name="T42" fmla="*/ 0 w 95"/>
                <a:gd name="T43" fmla="*/ 0 h 73"/>
                <a:gd name="T44" fmla="*/ 0 w 95"/>
                <a:gd name="T45" fmla="*/ 0 h 73"/>
                <a:gd name="T46" fmla="*/ 0 w 95"/>
                <a:gd name="T47" fmla="*/ 0 h 73"/>
                <a:gd name="T48" fmla="*/ 0 w 95"/>
                <a:gd name="T49" fmla="*/ 0 h 73"/>
                <a:gd name="T50" fmla="*/ 0 w 95"/>
                <a:gd name="T51" fmla="*/ 0 h 73"/>
                <a:gd name="T52" fmla="*/ 0 w 95"/>
                <a:gd name="T53" fmla="*/ 0 h 73"/>
                <a:gd name="T54" fmla="*/ 0 w 95"/>
                <a:gd name="T55" fmla="*/ 0 h 73"/>
                <a:gd name="T56" fmla="*/ 0 w 95"/>
                <a:gd name="T57" fmla="*/ 0 h 73"/>
                <a:gd name="T58" fmla="*/ 0 w 95"/>
                <a:gd name="T59" fmla="*/ 0 h 73"/>
                <a:gd name="T60" fmla="*/ 0 w 95"/>
                <a:gd name="T61" fmla="*/ 0 h 73"/>
                <a:gd name="T62" fmla="*/ 0 w 95"/>
                <a:gd name="T63" fmla="*/ 0 h 73"/>
                <a:gd name="T64" fmla="*/ 0 w 95"/>
                <a:gd name="T65" fmla="*/ 0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73"/>
                <a:gd name="T101" fmla="*/ 95 w 95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73">
                  <a:moveTo>
                    <a:pt x="8" y="25"/>
                  </a:moveTo>
                  <a:lnTo>
                    <a:pt x="0" y="29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11" y="63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0" y="70"/>
                  </a:lnTo>
                  <a:lnTo>
                    <a:pt x="35" y="71"/>
                  </a:lnTo>
                  <a:lnTo>
                    <a:pt x="42" y="73"/>
                  </a:lnTo>
                  <a:lnTo>
                    <a:pt x="48" y="73"/>
                  </a:lnTo>
                  <a:lnTo>
                    <a:pt x="52" y="73"/>
                  </a:lnTo>
                  <a:lnTo>
                    <a:pt x="56" y="73"/>
                  </a:lnTo>
                  <a:lnTo>
                    <a:pt x="60" y="69"/>
                  </a:lnTo>
                  <a:lnTo>
                    <a:pt x="66" y="62"/>
                  </a:lnTo>
                  <a:lnTo>
                    <a:pt x="71" y="54"/>
                  </a:lnTo>
                  <a:lnTo>
                    <a:pt x="74" y="46"/>
                  </a:lnTo>
                  <a:lnTo>
                    <a:pt x="81" y="41"/>
                  </a:lnTo>
                  <a:lnTo>
                    <a:pt x="89" y="40"/>
                  </a:lnTo>
                  <a:lnTo>
                    <a:pt x="95" y="36"/>
                  </a:lnTo>
                  <a:lnTo>
                    <a:pt x="94" y="25"/>
                  </a:lnTo>
                  <a:lnTo>
                    <a:pt x="88" y="11"/>
                  </a:lnTo>
                  <a:lnTo>
                    <a:pt x="82" y="2"/>
                  </a:lnTo>
                  <a:lnTo>
                    <a:pt x="75" y="0"/>
                  </a:lnTo>
                  <a:lnTo>
                    <a:pt x="67" y="5"/>
                  </a:lnTo>
                  <a:lnTo>
                    <a:pt x="60" y="18"/>
                  </a:lnTo>
                  <a:lnTo>
                    <a:pt x="56" y="32"/>
                  </a:lnTo>
                  <a:lnTo>
                    <a:pt x="50" y="43"/>
                  </a:lnTo>
                  <a:lnTo>
                    <a:pt x="41" y="44"/>
                  </a:lnTo>
                  <a:lnTo>
                    <a:pt x="30" y="38"/>
                  </a:lnTo>
                  <a:lnTo>
                    <a:pt x="22" y="32"/>
                  </a:lnTo>
                  <a:lnTo>
                    <a:pt x="15" y="27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5777" y="3043"/>
              <a:ext cx="4" cy="7"/>
            </a:xfrm>
            <a:custGeom>
              <a:avLst/>
              <a:gdLst>
                <a:gd name="T0" fmla="*/ 0 w 26"/>
                <a:gd name="T1" fmla="*/ 0 h 40"/>
                <a:gd name="T2" fmla="*/ 0 w 26"/>
                <a:gd name="T3" fmla="*/ 0 h 40"/>
                <a:gd name="T4" fmla="*/ 0 w 26"/>
                <a:gd name="T5" fmla="*/ 0 h 40"/>
                <a:gd name="T6" fmla="*/ 0 w 26"/>
                <a:gd name="T7" fmla="*/ 0 h 40"/>
                <a:gd name="T8" fmla="*/ 0 w 26"/>
                <a:gd name="T9" fmla="*/ 0 h 40"/>
                <a:gd name="T10" fmla="*/ 0 w 26"/>
                <a:gd name="T11" fmla="*/ 0 h 40"/>
                <a:gd name="T12" fmla="*/ 0 w 26"/>
                <a:gd name="T13" fmla="*/ 0 h 40"/>
                <a:gd name="T14" fmla="*/ 0 w 26"/>
                <a:gd name="T15" fmla="*/ 0 h 40"/>
                <a:gd name="T16" fmla="*/ 0 w 26"/>
                <a:gd name="T17" fmla="*/ 0 h 40"/>
                <a:gd name="T18" fmla="*/ 0 w 26"/>
                <a:gd name="T19" fmla="*/ 0 h 40"/>
                <a:gd name="T20" fmla="*/ 0 w 26"/>
                <a:gd name="T21" fmla="*/ 0 h 40"/>
                <a:gd name="T22" fmla="*/ 0 w 26"/>
                <a:gd name="T23" fmla="*/ 0 h 40"/>
                <a:gd name="T24" fmla="*/ 0 w 26"/>
                <a:gd name="T25" fmla="*/ 0 h 40"/>
                <a:gd name="T26" fmla="*/ 0 w 26"/>
                <a:gd name="T27" fmla="*/ 0 h 40"/>
                <a:gd name="T28" fmla="*/ 0 w 26"/>
                <a:gd name="T29" fmla="*/ 0 h 40"/>
                <a:gd name="T30" fmla="*/ 0 w 26"/>
                <a:gd name="T31" fmla="*/ 0 h 40"/>
                <a:gd name="T32" fmla="*/ 0 w 26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0"/>
                <a:gd name="T53" fmla="*/ 26 w 26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0">
                  <a:moveTo>
                    <a:pt x="3" y="1"/>
                  </a:moveTo>
                  <a:lnTo>
                    <a:pt x="1" y="7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3" y="29"/>
                  </a:lnTo>
                  <a:lnTo>
                    <a:pt x="8" y="33"/>
                  </a:lnTo>
                  <a:lnTo>
                    <a:pt x="13" y="36"/>
                  </a:lnTo>
                  <a:lnTo>
                    <a:pt x="19" y="40"/>
                  </a:lnTo>
                  <a:lnTo>
                    <a:pt x="25" y="40"/>
                  </a:lnTo>
                  <a:lnTo>
                    <a:pt x="26" y="36"/>
                  </a:lnTo>
                  <a:lnTo>
                    <a:pt x="22" y="29"/>
                  </a:lnTo>
                  <a:lnTo>
                    <a:pt x="19" y="23"/>
                  </a:lnTo>
                  <a:lnTo>
                    <a:pt x="17" y="17"/>
                  </a:lnTo>
                  <a:lnTo>
                    <a:pt x="16" y="10"/>
                  </a:lnTo>
                  <a:lnTo>
                    <a:pt x="12" y="3"/>
                  </a:lnTo>
                  <a:lnTo>
                    <a:pt x="8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9"/>
            <p:cNvSpPr>
              <a:spLocks/>
            </p:cNvSpPr>
            <p:nvPr/>
          </p:nvSpPr>
          <p:spPr bwMode="auto">
            <a:xfrm>
              <a:off x="5608" y="3164"/>
              <a:ext cx="320" cy="12"/>
            </a:xfrm>
            <a:custGeom>
              <a:avLst/>
              <a:gdLst>
                <a:gd name="T0" fmla="*/ 0 w 1917"/>
                <a:gd name="T1" fmla="*/ 0 h 71"/>
                <a:gd name="T2" fmla="*/ 0 w 1917"/>
                <a:gd name="T3" fmla="*/ 0 h 71"/>
                <a:gd name="T4" fmla="*/ 0 w 1917"/>
                <a:gd name="T5" fmla="*/ 0 h 71"/>
                <a:gd name="T6" fmla="*/ 0 w 1917"/>
                <a:gd name="T7" fmla="*/ 0 h 71"/>
                <a:gd name="T8" fmla="*/ 0 w 1917"/>
                <a:gd name="T9" fmla="*/ 0 h 71"/>
                <a:gd name="T10" fmla="*/ 0 w 1917"/>
                <a:gd name="T11" fmla="*/ 0 h 71"/>
                <a:gd name="T12" fmla="*/ 0 w 1917"/>
                <a:gd name="T13" fmla="*/ 0 h 71"/>
                <a:gd name="T14" fmla="*/ 0 w 1917"/>
                <a:gd name="T15" fmla="*/ 0 h 71"/>
                <a:gd name="T16" fmla="*/ 0 w 1917"/>
                <a:gd name="T17" fmla="*/ 0 h 71"/>
                <a:gd name="T18" fmla="*/ 0 w 1917"/>
                <a:gd name="T19" fmla="*/ 0 h 71"/>
                <a:gd name="T20" fmla="*/ 0 w 1917"/>
                <a:gd name="T21" fmla="*/ 0 h 71"/>
                <a:gd name="T22" fmla="*/ 0 w 1917"/>
                <a:gd name="T23" fmla="*/ 0 h 71"/>
                <a:gd name="T24" fmla="*/ 0 w 1917"/>
                <a:gd name="T25" fmla="*/ 0 h 71"/>
                <a:gd name="T26" fmla="*/ 0 w 1917"/>
                <a:gd name="T27" fmla="*/ 0 h 71"/>
                <a:gd name="T28" fmla="*/ 0 w 1917"/>
                <a:gd name="T29" fmla="*/ 0 h 71"/>
                <a:gd name="T30" fmla="*/ 0 w 1917"/>
                <a:gd name="T31" fmla="*/ 0 h 71"/>
                <a:gd name="T32" fmla="*/ 0 w 1917"/>
                <a:gd name="T33" fmla="*/ 0 h 71"/>
                <a:gd name="T34" fmla="*/ 0 w 1917"/>
                <a:gd name="T35" fmla="*/ 0 h 71"/>
                <a:gd name="T36" fmla="*/ 0 w 1917"/>
                <a:gd name="T37" fmla="*/ 0 h 71"/>
                <a:gd name="T38" fmla="*/ 0 w 1917"/>
                <a:gd name="T39" fmla="*/ 0 h 71"/>
                <a:gd name="T40" fmla="*/ 0 w 1917"/>
                <a:gd name="T41" fmla="*/ 0 h 71"/>
                <a:gd name="T42" fmla="*/ 0 w 1917"/>
                <a:gd name="T43" fmla="*/ 0 h 71"/>
                <a:gd name="T44" fmla="*/ 0 w 1917"/>
                <a:gd name="T45" fmla="*/ 0 h 71"/>
                <a:gd name="T46" fmla="*/ 0 w 1917"/>
                <a:gd name="T47" fmla="*/ 0 h 71"/>
                <a:gd name="T48" fmla="*/ 0 w 1917"/>
                <a:gd name="T49" fmla="*/ 0 h 71"/>
                <a:gd name="T50" fmla="*/ 0 w 1917"/>
                <a:gd name="T51" fmla="*/ 0 h 71"/>
                <a:gd name="T52" fmla="*/ 0 w 1917"/>
                <a:gd name="T53" fmla="*/ 0 h 71"/>
                <a:gd name="T54" fmla="*/ 0 w 1917"/>
                <a:gd name="T55" fmla="*/ 0 h 71"/>
                <a:gd name="T56" fmla="*/ 0 w 1917"/>
                <a:gd name="T57" fmla="*/ 0 h 71"/>
                <a:gd name="T58" fmla="*/ 0 w 1917"/>
                <a:gd name="T59" fmla="*/ 0 h 71"/>
                <a:gd name="T60" fmla="*/ 0 w 1917"/>
                <a:gd name="T61" fmla="*/ 0 h 71"/>
                <a:gd name="T62" fmla="*/ 0 w 1917"/>
                <a:gd name="T63" fmla="*/ 0 h 71"/>
                <a:gd name="T64" fmla="*/ 0 w 1917"/>
                <a:gd name="T65" fmla="*/ 0 h 71"/>
                <a:gd name="T66" fmla="*/ 0 w 1917"/>
                <a:gd name="T67" fmla="*/ 0 h 71"/>
                <a:gd name="T68" fmla="*/ 0 w 1917"/>
                <a:gd name="T69" fmla="*/ 0 h 71"/>
                <a:gd name="T70" fmla="*/ 0 w 1917"/>
                <a:gd name="T71" fmla="*/ 0 h 71"/>
                <a:gd name="T72" fmla="*/ 0 w 1917"/>
                <a:gd name="T73" fmla="*/ 0 h 71"/>
                <a:gd name="T74" fmla="*/ 0 w 1917"/>
                <a:gd name="T75" fmla="*/ 0 h 71"/>
                <a:gd name="T76" fmla="*/ 0 w 1917"/>
                <a:gd name="T77" fmla="*/ 0 h 71"/>
                <a:gd name="T78" fmla="*/ 0 w 1917"/>
                <a:gd name="T79" fmla="*/ 0 h 71"/>
                <a:gd name="T80" fmla="*/ 0 w 1917"/>
                <a:gd name="T81" fmla="*/ 0 h 71"/>
                <a:gd name="T82" fmla="*/ 0 w 1917"/>
                <a:gd name="T83" fmla="*/ 0 h 71"/>
                <a:gd name="T84" fmla="*/ 0 w 1917"/>
                <a:gd name="T85" fmla="*/ 0 h 71"/>
                <a:gd name="T86" fmla="*/ 0 w 1917"/>
                <a:gd name="T87" fmla="*/ 0 h 71"/>
                <a:gd name="T88" fmla="*/ 0 w 1917"/>
                <a:gd name="T89" fmla="*/ 0 h 71"/>
                <a:gd name="T90" fmla="*/ 0 w 1917"/>
                <a:gd name="T91" fmla="*/ 0 h 71"/>
                <a:gd name="T92" fmla="*/ 0 w 1917"/>
                <a:gd name="T93" fmla="*/ 0 h 71"/>
                <a:gd name="T94" fmla="*/ 0 w 1917"/>
                <a:gd name="T95" fmla="*/ 0 h 7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17"/>
                <a:gd name="T145" fmla="*/ 0 h 71"/>
                <a:gd name="T146" fmla="*/ 1917 w 1917"/>
                <a:gd name="T147" fmla="*/ 71 h 7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17" h="71">
                  <a:moveTo>
                    <a:pt x="0" y="53"/>
                  </a:moveTo>
                  <a:lnTo>
                    <a:pt x="4" y="51"/>
                  </a:lnTo>
                  <a:lnTo>
                    <a:pt x="14" y="49"/>
                  </a:lnTo>
                  <a:lnTo>
                    <a:pt x="30" y="47"/>
                  </a:lnTo>
                  <a:lnTo>
                    <a:pt x="50" y="44"/>
                  </a:lnTo>
                  <a:lnTo>
                    <a:pt x="75" y="43"/>
                  </a:lnTo>
                  <a:lnTo>
                    <a:pt x="104" y="41"/>
                  </a:lnTo>
                  <a:lnTo>
                    <a:pt x="138" y="39"/>
                  </a:lnTo>
                  <a:lnTo>
                    <a:pt x="174" y="36"/>
                  </a:lnTo>
                  <a:lnTo>
                    <a:pt x="215" y="35"/>
                  </a:lnTo>
                  <a:lnTo>
                    <a:pt x="258" y="33"/>
                  </a:lnTo>
                  <a:lnTo>
                    <a:pt x="304" y="31"/>
                  </a:lnTo>
                  <a:lnTo>
                    <a:pt x="352" y="29"/>
                  </a:lnTo>
                  <a:lnTo>
                    <a:pt x="402" y="27"/>
                  </a:lnTo>
                  <a:lnTo>
                    <a:pt x="454" y="26"/>
                  </a:lnTo>
                  <a:lnTo>
                    <a:pt x="506" y="24"/>
                  </a:lnTo>
                  <a:lnTo>
                    <a:pt x="560" y="23"/>
                  </a:lnTo>
                  <a:lnTo>
                    <a:pt x="615" y="21"/>
                  </a:lnTo>
                  <a:lnTo>
                    <a:pt x="668" y="19"/>
                  </a:lnTo>
                  <a:lnTo>
                    <a:pt x="722" y="18"/>
                  </a:lnTo>
                  <a:lnTo>
                    <a:pt x="775" y="17"/>
                  </a:lnTo>
                  <a:lnTo>
                    <a:pt x="828" y="16"/>
                  </a:lnTo>
                  <a:lnTo>
                    <a:pt x="879" y="15"/>
                  </a:lnTo>
                  <a:lnTo>
                    <a:pt x="929" y="13"/>
                  </a:lnTo>
                  <a:lnTo>
                    <a:pt x="976" y="12"/>
                  </a:lnTo>
                  <a:lnTo>
                    <a:pt x="1022" y="11"/>
                  </a:lnTo>
                  <a:lnTo>
                    <a:pt x="1064" y="10"/>
                  </a:lnTo>
                  <a:lnTo>
                    <a:pt x="1104" y="9"/>
                  </a:lnTo>
                  <a:lnTo>
                    <a:pt x="1140" y="8"/>
                  </a:lnTo>
                  <a:lnTo>
                    <a:pt x="1172" y="8"/>
                  </a:lnTo>
                  <a:lnTo>
                    <a:pt x="1201" y="7"/>
                  </a:lnTo>
                  <a:lnTo>
                    <a:pt x="1225" y="7"/>
                  </a:lnTo>
                  <a:lnTo>
                    <a:pt x="1244" y="5"/>
                  </a:lnTo>
                  <a:lnTo>
                    <a:pt x="1262" y="5"/>
                  </a:lnTo>
                  <a:lnTo>
                    <a:pt x="1283" y="4"/>
                  </a:lnTo>
                  <a:lnTo>
                    <a:pt x="1306" y="3"/>
                  </a:lnTo>
                  <a:lnTo>
                    <a:pt x="1331" y="3"/>
                  </a:lnTo>
                  <a:lnTo>
                    <a:pt x="1358" y="2"/>
                  </a:lnTo>
                  <a:lnTo>
                    <a:pt x="1385" y="2"/>
                  </a:lnTo>
                  <a:lnTo>
                    <a:pt x="1416" y="1"/>
                  </a:lnTo>
                  <a:lnTo>
                    <a:pt x="1447" y="1"/>
                  </a:lnTo>
                  <a:lnTo>
                    <a:pt x="1479" y="1"/>
                  </a:lnTo>
                  <a:lnTo>
                    <a:pt x="1511" y="0"/>
                  </a:lnTo>
                  <a:lnTo>
                    <a:pt x="1544" y="0"/>
                  </a:lnTo>
                  <a:lnTo>
                    <a:pt x="1576" y="0"/>
                  </a:lnTo>
                  <a:lnTo>
                    <a:pt x="1609" y="0"/>
                  </a:lnTo>
                  <a:lnTo>
                    <a:pt x="1642" y="0"/>
                  </a:lnTo>
                  <a:lnTo>
                    <a:pt x="1673" y="0"/>
                  </a:lnTo>
                  <a:lnTo>
                    <a:pt x="1704" y="0"/>
                  </a:lnTo>
                  <a:lnTo>
                    <a:pt x="1733" y="1"/>
                  </a:lnTo>
                  <a:lnTo>
                    <a:pt x="1762" y="1"/>
                  </a:lnTo>
                  <a:lnTo>
                    <a:pt x="1789" y="2"/>
                  </a:lnTo>
                  <a:lnTo>
                    <a:pt x="1814" y="3"/>
                  </a:lnTo>
                  <a:lnTo>
                    <a:pt x="1837" y="4"/>
                  </a:lnTo>
                  <a:lnTo>
                    <a:pt x="1857" y="5"/>
                  </a:lnTo>
                  <a:lnTo>
                    <a:pt x="1875" y="8"/>
                  </a:lnTo>
                  <a:lnTo>
                    <a:pt x="1891" y="10"/>
                  </a:lnTo>
                  <a:lnTo>
                    <a:pt x="1902" y="11"/>
                  </a:lnTo>
                  <a:lnTo>
                    <a:pt x="1911" y="15"/>
                  </a:lnTo>
                  <a:lnTo>
                    <a:pt x="1916" y="17"/>
                  </a:lnTo>
                  <a:lnTo>
                    <a:pt x="1917" y="20"/>
                  </a:lnTo>
                  <a:lnTo>
                    <a:pt x="1915" y="24"/>
                  </a:lnTo>
                  <a:lnTo>
                    <a:pt x="1908" y="27"/>
                  </a:lnTo>
                  <a:lnTo>
                    <a:pt x="1895" y="31"/>
                  </a:lnTo>
                  <a:lnTo>
                    <a:pt x="1879" y="35"/>
                  </a:lnTo>
                  <a:lnTo>
                    <a:pt x="1856" y="40"/>
                  </a:lnTo>
                  <a:lnTo>
                    <a:pt x="1824" y="43"/>
                  </a:lnTo>
                  <a:lnTo>
                    <a:pt x="1786" y="48"/>
                  </a:lnTo>
                  <a:lnTo>
                    <a:pt x="1740" y="51"/>
                  </a:lnTo>
                  <a:lnTo>
                    <a:pt x="1688" y="53"/>
                  </a:lnTo>
                  <a:lnTo>
                    <a:pt x="1629" y="57"/>
                  </a:lnTo>
                  <a:lnTo>
                    <a:pt x="1567" y="59"/>
                  </a:lnTo>
                  <a:lnTo>
                    <a:pt x="1498" y="61"/>
                  </a:lnTo>
                  <a:lnTo>
                    <a:pt x="1426" y="64"/>
                  </a:lnTo>
                  <a:lnTo>
                    <a:pt x="1351" y="65"/>
                  </a:lnTo>
                  <a:lnTo>
                    <a:pt x="1274" y="67"/>
                  </a:lnTo>
                  <a:lnTo>
                    <a:pt x="1193" y="68"/>
                  </a:lnTo>
                  <a:lnTo>
                    <a:pt x="1111" y="69"/>
                  </a:lnTo>
                  <a:lnTo>
                    <a:pt x="1027" y="69"/>
                  </a:lnTo>
                  <a:lnTo>
                    <a:pt x="943" y="71"/>
                  </a:lnTo>
                  <a:lnTo>
                    <a:pt x="860" y="71"/>
                  </a:lnTo>
                  <a:lnTo>
                    <a:pt x="776" y="71"/>
                  </a:lnTo>
                  <a:lnTo>
                    <a:pt x="694" y="71"/>
                  </a:lnTo>
                  <a:lnTo>
                    <a:pt x="615" y="71"/>
                  </a:lnTo>
                  <a:lnTo>
                    <a:pt x="536" y="71"/>
                  </a:lnTo>
                  <a:lnTo>
                    <a:pt x="462" y="69"/>
                  </a:lnTo>
                  <a:lnTo>
                    <a:pt x="390" y="69"/>
                  </a:lnTo>
                  <a:lnTo>
                    <a:pt x="323" y="68"/>
                  </a:lnTo>
                  <a:lnTo>
                    <a:pt x="260" y="67"/>
                  </a:lnTo>
                  <a:lnTo>
                    <a:pt x="203" y="66"/>
                  </a:lnTo>
                  <a:lnTo>
                    <a:pt x="152" y="65"/>
                  </a:lnTo>
                  <a:lnTo>
                    <a:pt x="107" y="63"/>
                  </a:lnTo>
                  <a:lnTo>
                    <a:pt x="69" y="61"/>
                  </a:lnTo>
                  <a:lnTo>
                    <a:pt x="39" y="59"/>
                  </a:lnTo>
                  <a:lnTo>
                    <a:pt x="17" y="58"/>
                  </a:lnTo>
                  <a:lnTo>
                    <a:pt x="3" y="5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39"/>
            <p:cNvSpPr>
              <a:spLocks/>
            </p:cNvSpPr>
            <p:nvPr/>
          </p:nvSpPr>
          <p:spPr bwMode="auto">
            <a:xfrm>
              <a:off x="5686" y="2832"/>
              <a:ext cx="70" cy="182"/>
            </a:xfrm>
            <a:custGeom>
              <a:avLst/>
              <a:gdLst>
                <a:gd name="T0" fmla="*/ 0 w 421"/>
                <a:gd name="T1" fmla="*/ 0 h 1096"/>
                <a:gd name="T2" fmla="*/ 0 w 421"/>
                <a:gd name="T3" fmla="*/ 0 h 1096"/>
                <a:gd name="T4" fmla="*/ 0 w 421"/>
                <a:gd name="T5" fmla="*/ 0 h 1096"/>
                <a:gd name="T6" fmla="*/ 0 w 421"/>
                <a:gd name="T7" fmla="*/ 0 h 1096"/>
                <a:gd name="T8" fmla="*/ 0 w 421"/>
                <a:gd name="T9" fmla="*/ 0 h 1096"/>
                <a:gd name="T10" fmla="*/ 0 w 421"/>
                <a:gd name="T11" fmla="*/ 0 h 1096"/>
                <a:gd name="T12" fmla="*/ 0 w 421"/>
                <a:gd name="T13" fmla="*/ 0 h 1096"/>
                <a:gd name="T14" fmla="*/ 0 w 421"/>
                <a:gd name="T15" fmla="*/ 0 h 1096"/>
                <a:gd name="T16" fmla="*/ 0 w 421"/>
                <a:gd name="T17" fmla="*/ 0 h 1096"/>
                <a:gd name="T18" fmla="*/ 0 w 421"/>
                <a:gd name="T19" fmla="*/ 0 h 1096"/>
                <a:gd name="T20" fmla="*/ 0 w 421"/>
                <a:gd name="T21" fmla="*/ 0 h 1096"/>
                <a:gd name="T22" fmla="*/ 0 w 421"/>
                <a:gd name="T23" fmla="*/ 0 h 1096"/>
                <a:gd name="T24" fmla="*/ 0 w 421"/>
                <a:gd name="T25" fmla="*/ 0 h 1096"/>
                <a:gd name="T26" fmla="*/ 0 w 421"/>
                <a:gd name="T27" fmla="*/ 0 h 1096"/>
                <a:gd name="T28" fmla="*/ 0 w 421"/>
                <a:gd name="T29" fmla="*/ 0 h 1096"/>
                <a:gd name="T30" fmla="*/ 0 w 421"/>
                <a:gd name="T31" fmla="*/ 0 h 1096"/>
                <a:gd name="T32" fmla="*/ 0 w 421"/>
                <a:gd name="T33" fmla="*/ 0 h 1096"/>
                <a:gd name="T34" fmla="*/ 0 w 421"/>
                <a:gd name="T35" fmla="*/ 0 h 1096"/>
                <a:gd name="T36" fmla="*/ 0 w 421"/>
                <a:gd name="T37" fmla="*/ 0 h 1096"/>
                <a:gd name="T38" fmla="*/ 0 w 421"/>
                <a:gd name="T39" fmla="*/ 0 h 1096"/>
                <a:gd name="T40" fmla="*/ 0 w 421"/>
                <a:gd name="T41" fmla="*/ 0 h 1096"/>
                <a:gd name="T42" fmla="*/ 0 w 421"/>
                <a:gd name="T43" fmla="*/ 0 h 1096"/>
                <a:gd name="T44" fmla="*/ 0 w 421"/>
                <a:gd name="T45" fmla="*/ 0 h 1096"/>
                <a:gd name="T46" fmla="*/ 0 w 421"/>
                <a:gd name="T47" fmla="*/ 0 h 1096"/>
                <a:gd name="T48" fmla="*/ 0 w 421"/>
                <a:gd name="T49" fmla="*/ 0 h 1096"/>
                <a:gd name="T50" fmla="*/ 0 w 421"/>
                <a:gd name="T51" fmla="*/ 0 h 1096"/>
                <a:gd name="T52" fmla="*/ 0 w 421"/>
                <a:gd name="T53" fmla="*/ 0 h 1096"/>
                <a:gd name="T54" fmla="*/ 0 w 421"/>
                <a:gd name="T55" fmla="*/ 0 h 1096"/>
                <a:gd name="T56" fmla="*/ 0 w 421"/>
                <a:gd name="T57" fmla="*/ 0 h 1096"/>
                <a:gd name="T58" fmla="*/ 0 w 421"/>
                <a:gd name="T59" fmla="*/ 0 h 1096"/>
                <a:gd name="T60" fmla="*/ 0 w 421"/>
                <a:gd name="T61" fmla="*/ 0 h 1096"/>
                <a:gd name="T62" fmla="*/ 0 w 421"/>
                <a:gd name="T63" fmla="*/ 0 h 1096"/>
                <a:gd name="T64" fmla="*/ 0 w 421"/>
                <a:gd name="T65" fmla="*/ 0 h 1096"/>
                <a:gd name="T66" fmla="*/ 0 w 421"/>
                <a:gd name="T67" fmla="*/ 0 h 1096"/>
                <a:gd name="T68" fmla="*/ 0 w 421"/>
                <a:gd name="T69" fmla="*/ 0 h 1096"/>
                <a:gd name="T70" fmla="*/ 0 w 421"/>
                <a:gd name="T71" fmla="*/ 0 h 1096"/>
                <a:gd name="T72" fmla="*/ 0 w 421"/>
                <a:gd name="T73" fmla="*/ 0 h 1096"/>
                <a:gd name="T74" fmla="*/ 0 w 421"/>
                <a:gd name="T75" fmla="*/ 0 h 10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1"/>
                <a:gd name="T115" fmla="*/ 0 h 1096"/>
                <a:gd name="T116" fmla="*/ 421 w 421"/>
                <a:gd name="T117" fmla="*/ 1096 h 10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1" h="1096">
                  <a:moveTo>
                    <a:pt x="56" y="0"/>
                  </a:moveTo>
                  <a:lnTo>
                    <a:pt x="49" y="0"/>
                  </a:lnTo>
                  <a:lnTo>
                    <a:pt x="43" y="1"/>
                  </a:lnTo>
                  <a:lnTo>
                    <a:pt x="36" y="1"/>
                  </a:lnTo>
                  <a:lnTo>
                    <a:pt x="29" y="2"/>
                  </a:lnTo>
                  <a:lnTo>
                    <a:pt x="61" y="11"/>
                  </a:lnTo>
                  <a:lnTo>
                    <a:pt x="93" y="26"/>
                  </a:lnTo>
                  <a:lnTo>
                    <a:pt x="122" y="43"/>
                  </a:lnTo>
                  <a:lnTo>
                    <a:pt x="151" y="65"/>
                  </a:lnTo>
                  <a:lnTo>
                    <a:pt x="178" y="90"/>
                  </a:lnTo>
                  <a:lnTo>
                    <a:pt x="203" y="118"/>
                  </a:lnTo>
                  <a:lnTo>
                    <a:pt x="227" y="150"/>
                  </a:lnTo>
                  <a:lnTo>
                    <a:pt x="249" y="185"/>
                  </a:lnTo>
                  <a:lnTo>
                    <a:pt x="268" y="222"/>
                  </a:lnTo>
                  <a:lnTo>
                    <a:pt x="287" y="262"/>
                  </a:lnTo>
                  <a:lnTo>
                    <a:pt x="302" y="304"/>
                  </a:lnTo>
                  <a:lnTo>
                    <a:pt x="314" y="349"/>
                  </a:lnTo>
                  <a:lnTo>
                    <a:pt x="324" y="396"/>
                  </a:lnTo>
                  <a:lnTo>
                    <a:pt x="332" y="444"/>
                  </a:lnTo>
                  <a:lnTo>
                    <a:pt x="337" y="493"/>
                  </a:lnTo>
                  <a:lnTo>
                    <a:pt x="338" y="544"/>
                  </a:lnTo>
                  <a:lnTo>
                    <a:pt x="336" y="598"/>
                  </a:lnTo>
                  <a:lnTo>
                    <a:pt x="331" y="649"/>
                  </a:lnTo>
                  <a:lnTo>
                    <a:pt x="323" y="699"/>
                  </a:lnTo>
                  <a:lnTo>
                    <a:pt x="312" y="747"/>
                  </a:lnTo>
                  <a:lnTo>
                    <a:pt x="298" y="794"/>
                  </a:lnTo>
                  <a:lnTo>
                    <a:pt x="281" y="838"/>
                  </a:lnTo>
                  <a:lnTo>
                    <a:pt x="262" y="879"/>
                  </a:lnTo>
                  <a:lnTo>
                    <a:pt x="240" y="916"/>
                  </a:lnTo>
                  <a:lnTo>
                    <a:pt x="216" y="952"/>
                  </a:lnTo>
                  <a:lnTo>
                    <a:pt x="191" y="984"/>
                  </a:lnTo>
                  <a:lnTo>
                    <a:pt x="162" y="1011"/>
                  </a:lnTo>
                  <a:lnTo>
                    <a:pt x="133" y="1036"/>
                  </a:lnTo>
                  <a:lnTo>
                    <a:pt x="102" y="1056"/>
                  </a:lnTo>
                  <a:lnTo>
                    <a:pt x="69" y="1072"/>
                  </a:lnTo>
                  <a:lnTo>
                    <a:pt x="36" y="1083"/>
                  </a:lnTo>
                  <a:lnTo>
                    <a:pt x="0" y="1090"/>
                  </a:lnTo>
                  <a:lnTo>
                    <a:pt x="7" y="1091"/>
                  </a:lnTo>
                  <a:lnTo>
                    <a:pt x="14" y="1092"/>
                  </a:lnTo>
                  <a:lnTo>
                    <a:pt x="21" y="1093"/>
                  </a:lnTo>
                  <a:lnTo>
                    <a:pt x="28" y="1094"/>
                  </a:lnTo>
                  <a:lnTo>
                    <a:pt x="35" y="1094"/>
                  </a:lnTo>
                  <a:lnTo>
                    <a:pt x="42" y="1096"/>
                  </a:lnTo>
                  <a:lnTo>
                    <a:pt x="49" y="1096"/>
                  </a:lnTo>
                  <a:lnTo>
                    <a:pt x="56" y="1096"/>
                  </a:lnTo>
                  <a:lnTo>
                    <a:pt x="94" y="1093"/>
                  </a:lnTo>
                  <a:lnTo>
                    <a:pt x="130" y="1084"/>
                  </a:lnTo>
                  <a:lnTo>
                    <a:pt x="165" y="1070"/>
                  </a:lnTo>
                  <a:lnTo>
                    <a:pt x="199" y="1052"/>
                  </a:lnTo>
                  <a:lnTo>
                    <a:pt x="231" y="1029"/>
                  </a:lnTo>
                  <a:lnTo>
                    <a:pt x="260" y="1002"/>
                  </a:lnTo>
                  <a:lnTo>
                    <a:pt x="289" y="970"/>
                  </a:lnTo>
                  <a:lnTo>
                    <a:pt x="314" y="935"/>
                  </a:lnTo>
                  <a:lnTo>
                    <a:pt x="338" y="896"/>
                  </a:lnTo>
                  <a:lnTo>
                    <a:pt x="359" y="855"/>
                  </a:lnTo>
                  <a:lnTo>
                    <a:pt x="377" y="809"/>
                  </a:lnTo>
                  <a:lnTo>
                    <a:pt x="393" y="761"/>
                  </a:lnTo>
                  <a:lnTo>
                    <a:pt x="405" y="711"/>
                  </a:lnTo>
                  <a:lnTo>
                    <a:pt x="414" y="658"/>
                  </a:lnTo>
                  <a:lnTo>
                    <a:pt x="419" y="605"/>
                  </a:lnTo>
                  <a:lnTo>
                    <a:pt x="421" y="549"/>
                  </a:lnTo>
                  <a:lnTo>
                    <a:pt x="419" y="493"/>
                  </a:lnTo>
                  <a:lnTo>
                    <a:pt x="414" y="438"/>
                  </a:lnTo>
                  <a:lnTo>
                    <a:pt x="405" y="385"/>
                  </a:lnTo>
                  <a:lnTo>
                    <a:pt x="393" y="335"/>
                  </a:lnTo>
                  <a:lnTo>
                    <a:pt x="377" y="287"/>
                  </a:lnTo>
                  <a:lnTo>
                    <a:pt x="359" y="242"/>
                  </a:lnTo>
                  <a:lnTo>
                    <a:pt x="338" y="199"/>
                  </a:lnTo>
                  <a:lnTo>
                    <a:pt x="314" y="161"/>
                  </a:lnTo>
                  <a:lnTo>
                    <a:pt x="289" y="125"/>
                  </a:lnTo>
                  <a:lnTo>
                    <a:pt x="260" y="93"/>
                  </a:lnTo>
                  <a:lnTo>
                    <a:pt x="231" y="66"/>
                  </a:lnTo>
                  <a:lnTo>
                    <a:pt x="199" y="43"/>
                  </a:lnTo>
                  <a:lnTo>
                    <a:pt x="165" y="25"/>
                  </a:lnTo>
                  <a:lnTo>
                    <a:pt x="130" y="11"/>
                  </a:lnTo>
                  <a:lnTo>
                    <a:pt x="94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40"/>
            <p:cNvSpPr>
              <a:spLocks/>
            </p:cNvSpPr>
            <p:nvPr/>
          </p:nvSpPr>
          <p:spPr bwMode="auto">
            <a:xfrm>
              <a:off x="5621" y="2831"/>
              <a:ext cx="70" cy="183"/>
            </a:xfrm>
            <a:custGeom>
              <a:avLst/>
              <a:gdLst>
                <a:gd name="T0" fmla="*/ 0 w 421"/>
                <a:gd name="T1" fmla="*/ 0 h 1096"/>
                <a:gd name="T2" fmla="*/ 0 w 421"/>
                <a:gd name="T3" fmla="*/ 0 h 1096"/>
                <a:gd name="T4" fmla="*/ 0 w 421"/>
                <a:gd name="T5" fmla="*/ 0 h 1096"/>
                <a:gd name="T6" fmla="*/ 0 w 421"/>
                <a:gd name="T7" fmla="*/ 0 h 1096"/>
                <a:gd name="T8" fmla="*/ 0 w 421"/>
                <a:gd name="T9" fmla="*/ 0 h 1096"/>
                <a:gd name="T10" fmla="*/ 0 w 421"/>
                <a:gd name="T11" fmla="*/ 0 h 1096"/>
                <a:gd name="T12" fmla="*/ 0 w 421"/>
                <a:gd name="T13" fmla="*/ 0 h 1096"/>
                <a:gd name="T14" fmla="*/ 0 w 421"/>
                <a:gd name="T15" fmla="*/ 0 h 1096"/>
                <a:gd name="T16" fmla="*/ 0 w 421"/>
                <a:gd name="T17" fmla="*/ 0 h 1096"/>
                <a:gd name="T18" fmla="*/ 0 w 421"/>
                <a:gd name="T19" fmla="*/ 0 h 1096"/>
                <a:gd name="T20" fmla="*/ 0 w 421"/>
                <a:gd name="T21" fmla="*/ 0 h 1096"/>
                <a:gd name="T22" fmla="*/ 0 w 421"/>
                <a:gd name="T23" fmla="*/ 0 h 1096"/>
                <a:gd name="T24" fmla="*/ 0 w 421"/>
                <a:gd name="T25" fmla="*/ 0 h 1096"/>
                <a:gd name="T26" fmla="*/ 0 w 421"/>
                <a:gd name="T27" fmla="*/ 0 h 1096"/>
                <a:gd name="T28" fmla="*/ 0 w 421"/>
                <a:gd name="T29" fmla="*/ 0 h 1096"/>
                <a:gd name="T30" fmla="*/ 0 w 421"/>
                <a:gd name="T31" fmla="*/ 0 h 1096"/>
                <a:gd name="T32" fmla="*/ 0 w 421"/>
                <a:gd name="T33" fmla="*/ 0 h 1096"/>
                <a:gd name="T34" fmla="*/ 0 w 421"/>
                <a:gd name="T35" fmla="*/ 0 h 1096"/>
                <a:gd name="T36" fmla="*/ 0 w 421"/>
                <a:gd name="T37" fmla="*/ 0 h 1096"/>
                <a:gd name="T38" fmla="*/ 0 w 421"/>
                <a:gd name="T39" fmla="*/ 0 h 1096"/>
                <a:gd name="T40" fmla="*/ 0 w 421"/>
                <a:gd name="T41" fmla="*/ 0 h 1096"/>
                <a:gd name="T42" fmla="*/ 0 w 421"/>
                <a:gd name="T43" fmla="*/ 0 h 1096"/>
                <a:gd name="T44" fmla="*/ 0 w 421"/>
                <a:gd name="T45" fmla="*/ 0 h 1096"/>
                <a:gd name="T46" fmla="*/ 0 w 421"/>
                <a:gd name="T47" fmla="*/ 0 h 1096"/>
                <a:gd name="T48" fmla="*/ 0 w 421"/>
                <a:gd name="T49" fmla="*/ 0 h 1096"/>
                <a:gd name="T50" fmla="*/ 0 w 421"/>
                <a:gd name="T51" fmla="*/ 0 h 1096"/>
                <a:gd name="T52" fmla="*/ 0 w 421"/>
                <a:gd name="T53" fmla="*/ 0 h 1096"/>
                <a:gd name="T54" fmla="*/ 0 w 421"/>
                <a:gd name="T55" fmla="*/ 0 h 1096"/>
                <a:gd name="T56" fmla="*/ 0 w 421"/>
                <a:gd name="T57" fmla="*/ 0 h 1096"/>
                <a:gd name="T58" fmla="*/ 0 w 421"/>
                <a:gd name="T59" fmla="*/ 0 h 1096"/>
                <a:gd name="T60" fmla="*/ 0 w 421"/>
                <a:gd name="T61" fmla="*/ 0 h 1096"/>
                <a:gd name="T62" fmla="*/ 0 w 421"/>
                <a:gd name="T63" fmla="*/ 0 h 1096"/>
                <a:gd name="T64" fmla="*/ 0 w 421"/>
                <a:gd name="T65" fmla="*/ 0 h 1096"/>
                <a:gd name="T66" fmla="*/ 0 w 421"/>
                <a:gd name="T67" fmla="*/ 0 h 1096"/>
                <a:gd name="T68" fmla="*/ 0 w 421"/>
                <a:gd name="T69" fmla="*/ 0 h 1096"/>
                <a:gd name="T70" fmla="*/ 0 w 421"/>
                <a:gd name="T71" fmla="*/ 0 h 1096"/>
                <a:gd name="T72" fmla="*/ 0 w 421"/>
                <a:gd name="T73" fmla="*/ 0 h 1096"/>
                <a:gd name="T74" fmla="*/ 0 w 421"/>
                <a:gd name="T75" fmla="*/ 0 h 10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1"/>
                <a:gd name="T115" fmla="*/ 0 h 1096"/>
                <a:gd name="T116" fmla="*/ 421 w 421"/>
                <a:gd name="T117" fmla="*/ 1096 h 10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1" h="1096">
                  <a:moveTo>
                    <a:pt x="85" y="554"/>
                  </a:moveTo>
                  <a:lnTo>
                    <a:pt x="87" y="500"/>
                  </a:lnTo>
                  <a:lnTo>
                    <a:pt x="91" y="449"/>
                  </a:lnTo>
                  <a:lnTo>
                    <a:pt x="99" y="397"/>
                  </a:lnTo>
                  <a:lnTo>
                    <a:pt x="111" y="349"/>
                  </a:lnTo>
                  <a:lnTo>
                    <a:pt x="124" y="303"/>
                  </a:lnTo>
                  <a:lnTo>
                    <a:pt x="142" y="259"/>
                  </a:lnTo>
                  <a:lnTo>
                    <a:pt x="161" y="218"/>
                  </a:lnTo>
                  <a:lnTo>
                    <a:pt x="183" y="179"/>
                  </a:lnTo>
                  <a:lnTo>
                    <a:pt x="205" y="145"/>
                  </a:lnTo>
                  <a:lnTo>
                    <a:pt x="232" y="113"/>
                  </a:lnTo>
                  <a:lnTo>
                    <a:pt x="259" y="84"/>
                  </a:lnTo>
                  <a:lnTo>
                    <a:pt x="289" y="61"/>
                  </a:lnTo>
                  <a:lnTo>
                    <a:pt x="321" y="40"/>
                  </a:lnTo>
                  <a:lnTo>
                    <a:pt x="353" y="24"/>
                  </a:lnTo>
                  <a:lnTo>
                    <a:pt x="386" y="14"/>
                  </a:lnTo>
                  <a:lnTo>
                    <a:pt x="421" y="7"/>
                  </a:lnTo>
                  <a:lnTo>
                    <a:pt x="414" y="6"/>
                  </a:lnTo>
                  <a:lnTo>
                    <a:pt x="407" y="3"/>
                  </a:lnTo>
                  <a:lnTo>
                    <a:pt x="400" y="2"/>
                  </a:lnTo>
                  <a:lnTo>
                    <a:pt x="394" y="1"/>
                  </a:lnTo>
                  <a:lnTo>
                    <a:pt x="386" y="1"/>
                  </a:lnTo>
                  <a:lnTo>
                    <a:pt x="379" y="0"/>
                  </a:lnTo>
                  <a:lnTo>
                    <a:pt x="372" y="0"/>
                  </a:lnTo>
                  <a:lnTo>
                    <a:pt x="365" y="0"/>
                  </a:lnTo>
                  <a:lnTo>
                    <a:pt x="327" y="2"/>
                  </a:lnTo>
                  <a:lnTo>
                    <a:pt x="292" y="11"/>
                  </a:lnTo>
                  <a:lnTo>
                    <a:pt x="257" y="25"/>
                  </a:lnTo>
                  <a:lnTo>
                    <a:pt x="224" y="43"/>
                  </a:lnTo>
                  <a:lnTo>
                    <a:pt x="192" y="66"/>
                  </a:lnTo>
                  <a:lnTo>
                    <a:pt x="161" y="94"/>
                  </a:lnTo>
                  <a:lnTo>
                    <a:pt x="134" y="126"/>
                  </a:lnTo>
                  <a:lnTo>
                    <a:pt x="107" y="161"/>
                  </a:lnTo>
                  <a:lnTo>
                    <a:pt x="83" y="200"/>
                  </a:lnTo>
                  <a:lnTo>
                    <a:pt x="63" y="242"/>
                  </a:lnTo>
                  <a:lnTo>
                    <a:pt x="45" y="288"/>
                  </a:lnTo>
                  <a:lnTo>
                    <a:pt x="29" y="336"/>
                  </a:lnTo>
                  <a:lnTo>
                    <a:pt x="16" y="386"/>
                  </a:lnTo>
                  <a:lnTo>
                    <a:pt x="8" y="438"/>
                  </a:lnTo>
                  <a:lnTo>
                    <a:pt x="2" y="493"/>
                  </a:lnTo>
                  <a:lnTo>
                    <a:pt x="0" y="549"/>
                  </a:lnTo>
                  <a:lnTo>
                    <a:pt x="2" y="605"/>
                  </a:lnTo>
                  <a:lnTo>
                    <a:pt x="8" y="659"/>
                  </a:lnTo>
                  <a:lnTo>
                    <a:pt x="16" y="711"/>
                  </a:lnTo>
                  <a:lnTo>
                    <a:pt x="29" y="761"/>
                  </a:lnTo>
                  <a:lnTo>
                    <a:pt x="45" y="809"/>
                  </a:lnTo>
                  <a:lnTo>
                    <a:pt x="63" y="855"/>
                  </a:lnTo>
                  <a:lnTo>
                    <a:pt x="83" y="896"/>
                  </a:lnTo>
                  <a:lnTo>
                    <a:pt x="107" y="935"/>
                  </a:lnTo>
                  <a:lnTo>
                    <a:pt x="134" y="970"/>
                  </a:lnTo>
                  <a:lnTo>
                    <a:pt x="161" y="1002"/>
                  </a:lnTo>
                  <a:lnTo>
                    <a:pt x="192" y="1030"/>
                  </a:lnTo>
                  <a:lnTo>
                    <a:pt x="224" y="1053"/>
                  </a:lnTo>
                  <a:lnTo>
                    <a:pt x="257" y="1071"/>
                  </a:lnTo>
                  <a:lnTo>
                    <a:pt x="292" y="1085"/>
                  </a:lnTo>
                  <a:lnTo>
                    <a:pt x="327" y="1094"/>
                  </a:lnTo>
                  <a:lnTo>
                    <a:pt x="365" y="1096"/>
                  </a:lnTo>
                  <a:lnTo>
                    <a:pt x="372" y="1096"/>
                  </a:lnTo>
                  <a:lnTo>
                    <a:pt x="379" y="1095"/>
                  </a:lnTo>
                  <a:lnTo>
                    <a:pt x="386" y="1095"/>
                  </a:lnTo>
                  <a:lnTo>
                    <a:pt x="392" y="1095"/>
                  </a:lnTo>
                  <a:lnTo>
                    <a:pt x="361" y="1085"/>
                  </a:lnTo>
                  <a:lnTo>
                    <a:pt x="329" y="1071"/>
                  </a:lnTo>
                  <a:lnTo>
                    <a:pt x="299" y="1053"/>
                  </a:lnTo>
                  <a:lnTo>
                    <a:pt x="270" y="1031"/>
                  </a:lnTo>
                  <a:lnTo>
                    <a:pt x="244" y="1006"/>
                  </a:lnTo>
                  <a:lnTo>
                    <a:pt x="218" y="977"/>
                  </a:lnTo>
                  <a:lnTo>
                    <a:pt x="195" y="945"/>
                  </a:lnTo>
                  <a:lnTo>
                    <a:pt x="174" y="911"/>
                  </a:lnTo>
                  <a:lnTo>
                    <a:pt x="153" y="873"/>
                  </a:lnTo>
                  <a:lnTo>
                    <a:pt x="136" y="835"/>
                  </a:lnTo>
                  <a:lnTo>
                    <a:pt x="121" y="792"/>
                  </a:lnTo>
                  <a:lnTo>
                    <a:pt x="109" y="748"/>
                  </a:lnTo>
                  <a:lnTo>
                    <a:pt x="98" y="701"/>
                  </a:lnTo>
                  <a:lnTo>
                    <a:pt x="90" y="654"/>
                  </a:lnTo>
                  <a:lnTo>
                    <a:pt x="86" y="604"/>
                  </a:lnTo>
                  <a:lnTo>
                    <a:pt x="85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41"/>
            <p:cNvSpPr>
              <a:spLocks/>
            </p:cNvSpPr>
            <p:nvPr/>
          </p:nvSpPr>
          <p:spPr bwMode="auto">
            <a:xfrm>
              <a:off x="5685" y="2853"/>
              <a:ext cx="47" cy="139"/>
            </a:xfrm>
            <a:custGeom>
              <a:avLst/>
              <a:gdLst>
                <a:gd name="T0" fmla="*/ 0 w 279"/>
                <a:gd name="T1" fmla="*/ 0 h 834"/>
                <a:gd name="T2" fmla="*/ 0 w 279"/>
                <a:gd name="T3" fmla="*/ 0 h 834"/>
                <a:gd name="T4" fmla="*/ 0 w 279"/>
                <a:gd name="T5" fmla="*/ 0 h 834"/>
                <a:gd name="T6" fmla="*/ 0 w 279"/>
                <a:gd name="T7" fmla="*/ 0 h 834"/>
                <a:gd name="T8" fmla="*/ 0 w 279"/>
                <a:gd name="T9" fmla="*/ 0 h 834"/>
                <a:gd name="T10" fmla="*/ 0 w 279"/>
                <a:gd name="T11" fmla="*/ 0 h 834"/>
                <a:gd name="T12" fmla="*/ 0 w 279"/>
                <a:gd name="T13" fmla="*/ 0 h 834"/>
                <a:gd name="T14" fmla="*/ 0 w 279"/>
                <a:gd name="T15" fmla="*/ 0 h 834"/>
                <a:gd name="T16" fmla="*/ 0 w 279"/>
                <a:gd name="T17" fmla="*/ 0 h 834"/>
                <a:gd name="T18" fmla="*/ 0 w 279"/>
                <a:gd name="T19" fmla="*/ 0 h 834"/>
                <a:gd name="T20" fmla="*/ 0 w 279"/>
                <a:gd name="T21" fmla="*/ 0 h 834"/>
                <a:gd name="T22" fmla="*/ 0 w 279"/>
                <a:gd name="T23" fmla="*/ 0 h 834"/>
                <a:gd name="T24" fmla="*/ 0 w 279"/>
                <a:gd name="T25" fmla="*/ 0 h 834"/>
                <a:gd name="T26" fmla="*/ 0 w 279"/>
                <a:gd name="T27" fmla="*/ 0 h 834"/>
                <a:gd name="T28" fmla="*/ 0 w 279"/>
                <a:gd name="T29" fmla="*/ 0 h 834"/>
                <a:gd name="T30" fmla="*/ 0 w 279"/>
                <a:gd name="T31" fmla="*/ 0 h 834"/>
                <a:gd name="T32" fmla="*/ 0 w 279"/>
                <a:gd name="T33" fmla="*/ 0 h 834"/>
                <a:gd name="T34" fmla="*/ 0 w 279"/>
                <a:gd name="T35" fmla="*/ 0 h 834"/>
                <a:gd name="T36" fmla="*/ 0 w 279"/>
                <a:gd name="T37" fmla="*/ 0 h 834"/>
                <a:gd name="T38" fmla="*/ 0 w 279"/>
                <a:gd name="T39" fmla="*/ 0 h 834"/>
                <a:gd name="T40" fmla="*/ 0 w 279"/>
                <a:gd name="T41" fmla="*/ 0 h 834"/>
                <a:gd name="T42" fmla="*/ 0 w 279"/>
                <a:gd name="T43" fmla="*/ 0 h 834"/>
                <a:gd name="T44" fmla="*/ 0 w 279"/>
                <a:gd name="T45" fmla="*/ 0 h 834"/>
                <a:gd name="T46" fmla="*/ 0 w 279"/>
                <a:gd name="T47" fmla="*/ 0 h 834"/>
                <a:gd name="T48" fmla="*/ 0 w 279"/>
                <a:gd name="T49" fmla="*/ 0 h 834"/>
                <a:gd name="T50" fmla="*/ 0 w 279"/>
                <a:gd name="T51" fmla="*/ 0 h 834"/>
                <a:gd name="T52" fmla="*/ 0 w 279"/>
                <a:gd name="T53" fmla="*/ 0 h 834"/>
                <a:gd name="T54" fmla="*/ 0 w 279"/>
                <a:gd name="T55" fmla="*/ 0 h 834"/>
                <a:gd name="T56" fmla="*/ 0 w 279"/>
                <a:gd name="T57" fmla="*/ 0 h 834"/>
                <a:gd name="T58" fmla="*/ 0 w 279"/>
                <a:gd name="T59" fmla="*/ 0 h 834"/>
                <a:gd name="T60" fmla="*/ 0 w 279"/>
                <a:gd name="T61" fmla="*/ 0 h 834"/>
                <a:gd name="T62" fmla="*/ 0 w 279"/>
                <a:gd name="T63" fmla="*/ 0 h 834"/>
                <a:gd name="T64" fmla="*/ 0 w 279"/>
                <a:gd name="T65" fmla="*/ 0 h 834"/>
                <a:gd name="T66" fmla="*/ 0 w 279"/>
                <a:gd name="T67" fmla="*/ 0 h 834"/>
                <a:gd name="T68" fmla="*/ 0 w 279"/>
                <a:gd name="T69" fmla="*/ 0 h 834"/>
                <a:gd name="T70" fmla="*/ 0 w 279"/>
                <a:gd name="T71" fmla="*/ 0 h 834"/>
                <a:gd name="T72" fmla="*/ 0 w 279"/>
                <a:gd name="T73" fmla="*/ 0 h 834"/>
                <a:gd name="T74" fmla="*/ 0 w 279"/>
                <a:gd name="T75" fmla="*/ 0 h 8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9"/>
                <a:gd name="T115" fmla="*/ 0 h 834"/>
                <a:gd name="T116" fmla="*/ 279 w 279"/>
                <a:gd name="T117" fmla="*/ 834 h 8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9" h="834">
                  <a:moveTo>
                    <a:pt x="198" y="412"/>
                  </a:moveTo>
                  <a:lnTo>
                    <a:pt x="197" y="376"/>
                  </a:lnTo>
                  <a:lnTo>
                    <a:pt x="195" y="339"/>
                  </a:lnTo>
                  <a:lnTo>
                    <a:pt x="190" y="304"/>
                  </a:lnTo>
                  <a:lnTo>
                    <a:pt x="185" y="270"/>
                  </a:lnTo>
                  <a:lnTo>
                    <a:pt x="177" y="238"/>
                  </a:lnTo>
                  <a:lnTo>
                    <a:pt x="169" y="206"/>
                  </a:lnTo>
                  <a:lnTo>
                    <a:pt x="158" y="176"/>
                  </a:lnTo>
                  <a:lnTo>
                    <a:pt x="147" y="149"/>
                  </a:lnTo>
                  <a:lnTo>
                    <a:pt x="133" y="122"/>
                  </a:lnTo>
                  <a:lnTo>
                    <a:pt x="120" y="98"/>
                  </a:lnTo>
                  <a:lnTo>
                    <a:pt x="105" y="77"/>
                  </a:lnTo>
                  <a:lnTo>
                    <a:pt x="89" y="57"/>
                  </a:lnTo>
                  <a:lnTo>
                    <a:pt x="72" y="40"/>
                  </a:lnTo>
                  <a:lnTo>
                    <a:pt x="53" y="25"/>
                  </a:lnTo>
                  <a:lnTo>
                    <a:pt x="35" y="14"/>
                  </a:lnTo>
                  <a:lnTo>
                    <a:pt x="16" y="5"/>
                  </a:lnTo>
                  <a:lnTo>
                    <a:pt x="24" y="4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72" y="3"/>
                  </a:lnTo>
                  <a:lnTo>
                    <a:pt x="95" y="8"/>
                  </a:lnTo>
                  <a:lnTo>
                    <a:pt x="116" y="19"/>
                  </a:lnTo>
                  <a:lnTo>
                    <a:pt x="138" y="33"/>
                  </a:lnTo>
                  <a:lnTo>
                    <a:pt x="158" y="51"/>
                  </a:lnTo>
                  <a:lnTo>
                    <a:pt x="177" y="72"/>
                  </a:lnTo>
                  <a:lnTo>
                    <a:pt x="195" y="96"/>
                  </a:lnTo>
                  <a:lnTo>
                    <a:pt x="212" y="122"/>
                  </a:lnTo>
                  <a:lnTo>
                    <a:pt x="227" y="152"/>
                  </a:lnTo>
                  <a:lnTo>
                    <a:pt x="239" y="184"/>
                  </a:lnTo>
                  <a:lnTo>
                    <a:pt x="251" y="219"/>
                  </a:lnTo>
                  <a:lnTo>
                    <a:pt x="261" y="256"/>
                  </a:lnTo>
                  <a:lnTo>
                    <a:pt x="269" y="294"/>
                  </a:lnTo>
                  <a:lnTo>
                    <a:pt x="275" y="334"/>
                  </a:lnTo>
                  <a:lnTo>
                    <a:pt x="278" y="376"/>
                  </a:lnTo>
                  <a:lnTo>
                    <a:pt x="279" y="418"/>
                  </a:lnTo>
                  <a:lnTo>
                    <a:pt x="278" y="460"/>
                  </a:lnTo>
                  <a:lnTo>
                    <a:pt x="275" y="501"/>
                  </a:lnTo>
                  <a:lnTo>
                    <a:pt x="269" y="541"/>
                  </a:lnTo>
                  <a:lnTo>
                    <a:pt x="261" y="580"/>
                  </a:lnTo>
                  <a:lnTo>
                    <a:pt x="251" y="616"/>
                  </a:lnTo>
                  <a:lnTo>
                    <a:pt x="239" y="651"/>
                  </a:lnTo>
                  <a:lnTo>
                    <a:pt x="227" y="683"/>
                  </a:lnTo>
                  <a:lnTo>
                    <a:pt x="212" y="712"/>
                  </a:lnTo>
                  <a:lnTo>
                    <a:pt x="195" y="739"/>
                  </a:lnTo>
                  <a:lnTo>
                    <a:pt x="177" y="763"/>
                  </a:lnTo>
                  <a:lnTo>
                    <a:pt x="158" y="783"/>
                  </a:lnTo>
                  <a:lnTo>
                    <a:pt x="138" y="801"/>
                  </a:lnTo>
                  <a:lnTo>
                    <a:pt x="116" y="815"/>
                  </a:lnTo>
                  <a:lnTo>
                    <a:pt x="95" y="826"/>
                  </a:lnTo>
                  <a:lnTo>
                    <a:pt x="72" y="831"/>
                  </a:lnTo>
                  <a:lnTo>
                    <a:pt x="48" y="834"/>
                  </a:lnTo>
                  <a:lnTo>
                    <a:pt x="42" y="834"/>
                  </a:lnTo>
                  <a:lnTo>
                    <a:pt x="35" y="834"/>
                  </a:lnTo>
                  <a:lnTo>
                    <a:pt x="30" y="833"/>
                  </a:lnTo>
                  <a:lnTo>
                    <a:pt x="24" y="831"/>
                  </a:lnTo>
                  <a:lnTo>
                    <a:pt x="17" y="830"/>
                  </a:lnTo>
                  <a:lnTo>
                    <a:pt x="11" y="829"/>
                  </a:lnTo>
                  <a:lnTo>
                    <a:pt x="6" y="827"/>
                  </a:lnTo>
                  <a:lnTo>
                    <a:pt x="0" y="825"/>
                  </a:lnTo>
                  <a:lnTo>
                    <a:pt x="20" y="818"/>
                  </a:lnTo>
                  <a:lnTo>
                    <a:pt x="41" y="807"/>
                  </a:lnTo>
                  <a:lnTo>
                    <a:pt x="59" y="795"/>
                  </a:lnTo>
                  <a:lnTo>
                    <a:pt x="79" y="778"/>
                  </a:lnTo>
                  <a:lnTo>
                    <a:pt x="96" y="759"/>
                  </a:lnTo>
                  <a:lnTo>
                    <a:pt x="112" y="738"/>
                  </a:lnTo>
                  <a:lnTo>
                    <a:pt x="126" y="714"/>
                  </a:lnTo>
                  <a:lnTo>
                    <a:pt x="141" y="686"/>
                  </a:lnTo>
                  <a:lnTo>
                    <a:pt x="154" y="658"/>
                  </a:lnTo>
                  <a:lnTo>
                    <a:pt x="165" y="628"/>
                  </a:lnTo>
                  <a:lnTo>
                    <a:pt x="174" y="595"/>
                  </a:lnTo>
                  <a:lnTo>
                    <a:pt x="183" y="562"/>
                  </a:lnTo>
                  <a:lnTo>
                    <a:pt x="189" y="527"/>
                  </a:lnTo>
                  <a:lnTo>
                    <a:pt x="195" y="489"/>
                  </a:lnTo>
                  <a:lnTo>
                    <a:pt x="197" y="451"/>
                  </a:lnTo>
                  <a:lnTo>
                    <a:pt x="198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42"/>
            <p:cNvSpPr>
              <a:spLocks/>
            </p:cNvSpPr>
            <p:nvPr/>
          </p:nvSpPr>
          <p:spPr bwMode="auto">
            <a:xfrm>
              <a:off x="5835" y="2873"/>
              <a:ext cx="56" cy="146"/>
            </a:xfrm>
            <a:custGeom>
              <a:avLst/>
              <a:gdLst>
                <a:gd name="T0" fmla="*/ 0 w 336"/>
                <a:gd name="T1" fmla="*/ 0 h 876"/>
                <a:gd name="T2" fmla="*/ 0 w 336"/>
                <a:gd name="T3" fmla="*/ 0 h 876"/>
                <a:gd name="T4" fmla="*/ 0 w 336"/>
                <a:gd name="T5" fmla="*/ 0 h 876"/>
                <a:gd name="T6" fmla="*/ 0 w 336"/>
                <a:gd name="T7" fmla="*/ 0 h 876"/>
                <a:gd name="T8" fmla="*/ 0 w 336"/>
                <a:gd name="T9" fmla="*/ 0 h 876"/>
                <a:gd name="T10" fmla="*/ 0 w 336"/>
                <a:gd name="T11" fmla="*/ 0 h 876"/>
                <a:gd name="T12" fmla="*/ 0 w 336"/>
                <a:gd name="T13" fmla="*/ 0 h 876"/>
                <a:gd name="T14" fmla="*/ 0 w 336"/>
                <a:gd name="T15" fmla="*/ 0 h 876"/>
                <a:gd name="T16" fmla="*/ 0 w 336"/>
                <a:gd name="T17" fmla="*/ 0 h 876"/>
                <a:gd name="T18" fmla="*/ 0 w 336"/>
                <a:gd name="T19" fmla="*/ 0 h 876"/>
                <a:gd name="T20" fmla="*/ 0 w 336"/>
                <a:gd name="T21" fmla="*/ 0 h 876"/>
                <a:gd name="T22" fmla="*/ 0 w 336"/>
                <a:gd name="T23" fmla="*/ 0 h 876"/>
                <a:gd name="T24" fmla="*/ 0 w 336"/>
                <a:gd name="T25" fmla="*/ 0 h 876"/>
                <a:gd name="T26" fmla="*/ 0 w 336"/>
                <a:gd name="T27" fmla="*/ 0 h 876"/>
                <a:gd name="T28" fmla="*/ 0 w 336"/>
                <a:gd name="T29" fmla="*/ 0 h 876"/>
                <a:gd name="T30" fmla="*/ 0 w 336"/>
                <a:gd name="T31" fmla="*/ 0 h 876"/>
                <a:gd name="T32" fmla="*/ 0 w 336"/>
                <a:gd name="T33" fmla="*/ 0 h 876"/>
                <a:gd name="T34" fmla="*/ 0 w 336"/>
                <a:gd name="T35" fmla="*/ 0 h 876"/>
                <a:gd name="T36" fmla="*/ 0 w 336"/>
                <a:gd name="T37" fmla="*/ 0 h 876"/>
                <a:gd name="T38" fmla="*/ 0 w 336"/>
                <a:gd name="T39" fmla="*/ 0 h 876"/>
                <a:gd name="T40" fmla="*/ 0 w 336"/>
                <a:gd name="T41" fmla="*/ 0 h 876"/>
                <a:gd name="T42" fmla="*/ 0 w 336"/>
                <a:gd name="T43" fmla="*/ 0 h 876"/>
                <a:gd name="T44" fmla="*/ 0 w 336"/>
                <a:gd name="T45" fmla="*/ 0 h 876"/>
                <a:gd name="T46" fmla="*/ 0 w 336"/>
                <a:gd name="T47" fmla="*/ 0 h 876"/>
                <a:gd name="T48" fmla="*/ 0 w 336"/>
                <a:gd name="T49" fmla="*/ 0 h 876"/>
                <a:gd name="T50" fmla="*/ 0 w 336"/>
                <a:gd name="T51" fmla="*/ 0 h 876"/>
                <a:gd name="T52" fmla="*/ 0 w 336"/>
                <a:gd name="T53" fmla="*/ 0 h 876"/>
                <a:gd name="T54" fmla="*/ 0 w 336"/>
                <a:gd name="T55" fmla="*/ 0 h 876"/>
                <a:gd name="T56" fmla="*/ 0 w 336"/>
                <a:gd name="T57" fmla="*/ 0 h 876"/>
                <a:gd name="T58" fmla="*/ 0 w 336"/>
                <a:gd name="T59" fmla="*/ 0 h 876"/>
                <a:gd name="T60" fmla="*/ 0 w 336"/>
                <a:gd name="T61" fmla="*/ 0 h 876"/>
                <a:gd name="T62" fmla="*/ 0 w 336"/>
                <a:gd name="T63" fmla="*/ 0 h 876"/>
                <a:gd name="T64" fmla="*/ 0 w 336"/>
                <a:gd name="T65" fmla="*/ 0 h 876"/>
                <a:gd name="T66" fmla="*/ 0 w 336"/>
                <a:gd name="T67" fmla="*/ 0 h 876"/>
                <a:gd name="T68" fmla="*/ 0 w 336"/>
                <a:gd name="T69" fmla="*/ 0 h 876"/>
                <a:gd name="T70" fmla="*/ 0 w 336"/>
                <a:gd name="T71" fmla="*/ 0 h 876"/>
                <a:gd name="T72" fmla="*/ 0 w 336"/>
                <a:gd name="T73" fmla="*/ 0 h 876"/>
                <a:gd name="T74" fmla="*/ 0 w 336"/>
                <a:gd name="T75" fmla="*/ 0 h 8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"/>
                <a:gd name="T115" fmla="*/ 0 h 876"/>
                <a:gd name="T116" fmla="*/ 336 w 336"/>
                <a:gd name="T117" fmla="*/ 876 h 8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" h="876">
                  <a:moveTo>
                    <a:pt x="44" y="0"/>
                  </a:moveTo>
                  <a:lnTo>
                    <a:pt x="38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49" y="9"/>
                  </a:lnTo>
                  <a:lnTo>
                    <a:pt x="74" y="19"/>
                  </a:lnTo>
                  <a:lnTo>
                    <a:pt x="98" y="34"/>
                  </a:lnTo>
                  <a:lnTo>
                    <a:pt x="120" y="51"/>
                  </a:lnTo>
                  <a:lnTo>
                    <a:pt x="142" y="72"/>
                  </a:lnTo>
                  <a:lnTo>
                    <a:pt x="163" y="95"/>
                  </a:lnTo>
                  <a:lnTo>
                    <a:pt x="181" y="120"/>
                  </a:lnTo>
                  <a:lnTo>
                    <a:pt x="199" y="147"/>
                  </a:lnTo>
                  <a:lnTo>
                    <a:pt x="214" y="178"/>
                  </a:lnTo>
                  <a:lnTo>
                    <a:pt x="229" y="210"/>
                  </a:lnTo>
                  <a:lnTo>
                    <a:pt x="240" y="243"/>
                  </a:lnTo>
                  <a:lnTo>
                    <a:pt x="250" y="280"/>
                  </a:lnTo>
                  <a:lnTo>
                    <a:pt x="260" y="316"/>
                  </a:lnTo>
                  <a:lnTo>
                    <a:pt x="265" y="355"/>
                  </a:lnTo>
                  <a:lnTo>
                    <a:pt x="269" y="394"/>
                  </a:lnTo>
                  <a:lnTo>
                    <a:pt x="270" y="435"/>
                  </a:lnTo>
                  <a:lnTo>
                    <a:pt x="269" y="477"/>
                  </a:lnTo>
                  <a:lnTo>
                    <a:pt x="264" y="518"/>
                  </a:lnTo>
                  <a:lnTo>
                    <a:pt x="258" y="559"/>
                  </a:lnTo>
                  <a:lnTo>
                    <a:pt x="249" y="597"/>
                  </a:lnTo>
                  <a:lnTo>
                    <a:pt x="238" y="634"/>
                  </a:lnTo>
                  <a:lnTo>
                    <a:pt x="224" y="669"/>
                  </a:lnTo>
                  <a:lnTo>
                    <a:pt x="209" y="702"/>
                  </a:lnTo>
                  <a:lnTo>
                    <a:pt x="191" y="732"/>
                  </a:lnTo>
                  <a:lnTo>
                    <a:pt x="173" y="760"/>
                  </a:lnTo>
                  <a:lnTo>
                    <a:pt x="151" y="785"/>
                  </a:lnTo>
                  <a:lnTo>
                    <a:pt x="130" y="807"/>
                  </a:lnTo>
                  <a:lnTo>
                    <a:pt x="106" y="827"/>
                  </a:lnTo>
                  <a:lnTo>
                    <a:pt x="81" y="843"/>
                  </a:lnTo>
                  <a:lnTo>
                    <a:pt x="54" y="856"/>
                  </a:lnTo>
                  <a:lnTo>
                    <a:pt x="28" y="864"/>
                  </a:lnTo>
                  <a:lnTo>
                    <a:pt x="0" y="870"/>
                  </a:lnTo>
                  <a:lnTo>
                    <a:pt x="5" y="871"/>
                  </a:lnTo>
                  <a:lnTo>
                    <a:pt x="11" y="872"/>
                  </a:lnTo>
                  <a:lnTo>
                    <a:pt x="17" y="873"/>
                  </a:lnTo>
                  <a:lnTo>
                    <a:pt x="22" y="875"/>
                  </a:lnTo>
                  <a:lnTo>
                    <a:pt x="27" y="875"/>
                  </a:lnTo>
                  <a:lnTo>
                    <a:pt x="33" y="876"/>
                  </a:lnTo>
                  <a:lnTo>
                    <a:pt x="38" y="876"/>
                  </a:lnTo>
                  <a:lnTo>
                    <a:pt x="44" y="876"/>
                  </a:lnTo>
                  <a:lnTo>
                    <a:pt x="74" y="873"/>
                  </a:lnTo>
                  <a:lnTo>
                    <a:pt x="103" y="867"/>
                  </a:lnTo>
                  <a:lnTo>
                    <a:pt x="131" y="856"/>
                  </a:lnTo>
                  <a:lnTo>
                    <a:pt x="158" y="841"/>
                  </a:lnTo>
                  <a:lnTo>
                    <a:pt x="183" y="823"/>
                  </a:lnTo>
                  <a:lnTo>
                    <a:pt x="207" y="800"/>
                  </a:lnTo>
                  <a:lnTo>
                    <a:pt x="230" y="775"/>
                  </a:lnTo>
                  <a:lnTo>
                    <a:pt x="250" y="748"/>
                  </a:lnTo>
                  <a:lnTo>
                    <a:pt x="270" y="716"/>
                  </a:lnTo>
                  <a:lnTo>
                    <a:pt x="286" y="683"/>
                  </a:lnTo>
                  <a:lnTo>
                    <a:pt x="301" y="646"/>
                  </a:lnTo>
                  <a:lnTo>
                    <a:pt x="313" y="609"/>
                  </a:lnTo>
                  <a:lnTo>
                    <a:pt x="323" y="569"/>
                  </a:lnTo>
                  <a:lnTo>
                    <a:pt x="330" y="526"/>
                  </a:lnTo>
                  <a:lnTo>
                    <a:pt x="335" y="483"/>
                  </a:lnTo>
                  <a:lnTo>
                    <a:pt x="336" y="438"/>
                  </a:lnTo>
                  <a:lnTo>
                    <a:pt x="335" y="394"/>
                  </a:lnTo>
                  <a:lnTo>
                    <a:pt x="330" y="351"/>
                  </a:lnTo>
                  <a:lnTo>
                    <a:pt x="323" y="308"/>
                  </a:lnTo>
                  <a:lnTo>
                    <a:pt x="313" y="268"/>
                  </a:lnTo>
                  <a:lnTo>
                    <a:pt x="301" y="229"/>
                  </a:lnTo>
                  <a:lnTo>
                    <a:pt x="286" y="193"/>
                  </a:lnTo>
                  <a:lnTo>
                    <a:pt x="270" y="160"/>
                  </a:lnTo>
                  <a:lnTo>
                    <a:pt x="250" y="128"/>
                  </a:lnTo>
                  <a:lnTo>
                    <a:pt x="230" y="100"/>
                  </a:lnTo>
                  <a:lnTo>
                    <a:pt x="207" y="75"/>
                  </a:lnTo>
                  <a:lnTo>
                    <a:pt x="183" y="53"/>
                  </a:lnTo>
                  <a:lnTo>
                    <a:pt x="158" y="34"/>
                  </a:lnTo>
                  <a:lnTo>
                    <a:pt x="131" y="19"/>
                  </a:lnTo>
                  <a:lnTo>
                    <a:pt x="103" y="9"/>
                  </a:lnTo>
                  <a:lnTo>
                    <a:pt x="74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43"/>
            <p:cNvSpPr>
              <a:spLocks/>
            </p:cNvSpPr>
            <p:nvPr/>
          </p:nvSpPr>
          <p:spPr bwMode="auto">
            <a:xfrm>
              <a:off x="5783" y="2872"/>
              <a:ext cx="56" cy="146"/>
            </a:xfrm>
            <a:custGeom>
              <a:avLst/>
              <a:gdLst>
                <a:gd name="T0" fmla="*/ 0 w 336"/>
                <a:gd name="T1" fmla="*/ 0 h 874"/>
                <a:gd name="T2" fmla="*/ 0 w 336"/>
                <a:gd name="T3" fmla="*/ 0 h 874"/>
                <a:gd name="T4" fmla="*/ 0 w 336"/>
                <a:gd name="T5" fmla="*/ 0 h 874"/>
                <a:gd name="T6" fmla="*/ 0 w 336"/>
                <a:gd name="T7" fmla="*/ 0 h 874"/>
                <a:gd name="T8" fmla="*/ 0 w 336"/>
                <a:gd name="T9" fmla="*/ 0 h 874"/>
                <a:gd name="T10" fmla="*/ 0 w 336"/>
                <a:gd name="T11" fmla="*/ 0 h 874"/>
                <a:gd name="T12" fmla="*/ 0 w 336"/>
                <a:gd name="T13" fmla="*/ 0 h 874"/>
                <a:gd name="T14" fmla="*/ 0 w 336"/>
                <a:gd name="T15" fmla="*/ 0 h 874"/>
                <a:gd name="T16" fmla="*/ 0 w 336"/>
                <a:gd name="T17" fmla="*/ 0 h 874"/>
                <a:gd name="T18" fmla="*/ 0 w 336"/>
                <a:gd name="T19" fmla="*/ 0 h 874"/>
                <a:gd name="T20" fmla="*/ 0 w 336"/>
                <a:gd name="T21" fmla="*/ 0 h 874"/>
                <a:gd name="T22" fmla="*/ 0 w 336"/>
                <a:gd name="T23" fmla="*/ 0 h 874"/>
                <a:gd name="T24" fmla="*/ 0 w 336"/>
                <a:gd name="T25" fmla="*/ 0 h 874"/>
                <a:gd name="T26" fmla="*/ 0 w 336"/>
                <a:gd name="T27" fmla="*/ 0 h 874"/>
                <a:gd name="T28" fmla="*/ 0 w 336"/>
                <a:gd name="T29" fmla="*/ 0 h 874"/>
                <a:gd name="T30" fmla="*/ 0 w 336"/>
                <a:gd name="T31" fmla="*/ 0 h 874"/>
                <a:gd name="T32" fmla="*/ 0 w 336"/>
                <a:gd name="T33" fmla="*/ 0 h 874"/>
                <a:gd name="T34" fmla="*/ 0 w 336"/>
                <a:gd name="T35" fmla="*/ 0 h 874"/>
                <a:gd name="T36" fmla="*/ 0 w 336"/>
                <a:gd name="T37" fmla="*/ 0 h 874"/>
                <a:gd name="T38" fmla="*/ 0 w 336"/>
                <a:gd name="T39" fmla="*/ 0 h 874"/>
                <a:gd name="T40" fmla="*/ 0 w 336"/>
                <a:gd name="T41" fmla="*/ 0 h 874"/>
                <a:gd name="T42" fmla="*/ 0 w 336"/>
                <a:gd name="T43" fmla="*/ 0 h 874"/>
                <a:gd name="T44" fmla="*/ 0 w 336"/>
                <a:gd name="T45" fmla="*/ 0 h 874"/>
                <a:gd name="T46" fmla="*/ 0 w 336"/>
                <a:gd name="T47" fmla="*/ 0 h 874"/>
                <a:gd name="T48" fmla="*/ 0 w 336"/>
                <a:gd name="T49" fmla="*/ 0 h 874"/>
                <a:gd name="T50" fmla="*/ 0 w 336"/>
                <a:gd name="T51" fmla="*/ 0 h 874"/>
                <a:gd name="T52" fmla="*/ 0 w 336"/>
                <a:gd name="T53" fmla="*/ 0 h 874"/>
                <a:gd name="T54" fmla="*/ 0 w 336"/>
                <a:gd name="T55" fmla="*/ 0 h 874"/>
                <a:gd name="T56" fmla="*/ 0 w 336"/>
                <a:gd name="T57" fmla="*/ 0 h 874"/>
                <a:gd name="T58" fmla="*/ 0 w 336"/>
                <a:gd name="T59" fmla="*/ 0 h 874"/>
                <a:gd name="T60" fmla="*/ 0 w 336"/>
                <a:gd name="T61" fmla="*/ 0 h 874"/>
                <a:gd name="T62" fmla="*/ 0 w 336"/>
                <a:gd name="T63" fmla="*/ 0 h 874"/>
                <a:gd name="T64" fmla="*/ 0 w 336"/>
                <a:gd name="T65" fmla="*/ 0 h 874"/>
                <a:gd name="T66" fmla="*/ 0 w 336"/>
                <a:gd name="T67" fmla="*/ 0 h 874"/>
                <a:gd name="T68" fmla="*/ 0 w 336"/>
                <a:gd name="T69" fmla="*/ 0 h 874"/>
                <a:gd name="T70" fmla="*/ 0 w 336"/>
                <a:gd name="T71" fmla="*/ 0 h 874"/>
                <a:gd name="T72" fmla="*/ 0 w 336"/>
                <a:gd name="T73" fmla="*/ 0 h 874"/>
                <a:gd name="T74" fmla="*/ 0 w 336"/>
                <a:gd name="T75" fmla="*/ 0 h 8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"/>
                <a:gd name="T115" fmla="*/ 0 h 874"/>
                <a:gd name="T116" fmla="*/ 336 w 336"/>
                <a:gd name="T117" fmla="*/ 874 h 8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" h="874">
                  <a:moveTo>
                    <a:pt x="66" y="441"/>
                  </a:moveTo>
                  <a:lnTo>
                    <a:pt x="67" y="399"/>
                  </a:lnTo>
                  <a:lnTo>
                    <a:pt x="72" y="357"/>
                  </a:lnTo>
                  <a:lnTo>
                    <a:pt x="79" y="317"/>
                  </a:lnTo>
                  <a:lnTo>
                    <a:pt x="87" y="278"/>
                  </a:lnTo>
                  <a:lnTo>
                    <a:pt x="98" y="242"/>
                  </a:lnTo>
                  <a:lnTo>
                    <a:pt x="112" y="206"/>
                  </a:lnTo>
                  <a:lnTo>
                    <a:pt x="128" y="173"/>
                  </a:lnTo>
                  <a:lnTo>
                    <a:pt x="145" y="142"/>
                  </a:lnTo>
                  <a:lnTo>
                    <a:pt x="164" y="115"/>
                  </a:lnTo>
                  <a:lnTo>
                    <a:pt x="185" y="90"/>
                  </a:lnTo>
                  <a:lnTo>
                    <a:pt x="208" y="67"/>
                  </a:lnTo>
                  <a:lnTo>
                    <a:pt x="230" y="48"/>
                  </a:lnTo>
                  <a:lnTo>
                    <a:pt x="255" y="32"/>
                  </a:lnTo>
                  <a:lnTo>
                    <a:pt x="282" y="18"/>
                  </a:lnTo>
                  <a:lnTo>
                    <a:pt x="309" y="10"/>
                  </a:lnTo>
                  <a:lnTo>
                    <a:pt x="336" y="4"/>
                  </a:lnTo>
                  <a:lnTo>
                    <a:pt x="331" y="3"/>
                  </a:lnTo>
                  <a:lnTo>
                    <a:pt x="325" y="2"/>
                  </a:lnTo>
                  <a:lnTo>
                    <a:pt x="319" y="1"/>
                  </a:lnTo>
                  <a:lnTo>
                    <a:pt x="315" y="1"/>
                  </a:lnTo>
                  <a:lnTo>
                    <a:pt x="309" y="0"/>
                  </a:lnTo>
                  <a:lnTo>
                    <a:pt x="303" y="0"/>
                  </a:lnTo>
                  <a:lnTo>
                    <a:pt x="298" y="0"/>
                  </a:lnTo>
                  <a:lnTo>
                    <a:pt x="292" y="0"/>
                  </a:lnTo>
                  <a:lnTo>
                    <a:pt x="262" y="2"/>
                  </a:lnTo>
                  <a:lnTo>
                    <a:pt x="233" y="9"/>
                  </a:lnTo>
                  <a:lnTo>
                    <a:pt x="205" y="19"/>
                  </a:lnTo>
                  <a:lnTo>
                    <a:pt x="178" y="34"/>
                  </a:lnTo>
                  <a:lnTo>
                    <a:pt x="153" y="52"/>
                  </a:lnTo>
                  <a:lnTo>
                    <a:pt x="129" y="75"/>
                  </a:lnTo>
                  <a:lnTo>
                    <a:pt x="106" y="100"/>
                  </a:lnTo>
                  <a:lnTo>
                    <a:pt x="86" y="127"/>
                  </a:lnTo>
                  <a:lnTo>
                    <a:pt x="66" y="159"/>
                  </a:lnTo>
                  <a:lnTo>
                    <a:pt x="50" y="193"/>
                  </a:lnTo>
                  <a:lnTo>
                    <a:pt x="35" y="229"/>
                  </a:lnTo>
                  <a:lnTo>
                    <a:pt x="23" y="268"/>
                  </a:lnTo>
                  <a:lnTo>
                    <a:pt x="13" y="308"/>
                  </a:lnTo>
                  <a:lnTo>
                    <a:pt x="6" y="350"/>
                  </a:lnTo>
                  <a:lnTo>
                    <a:pt x="1" y="393"/>
                  </a:lnTo>
                  <a:lnTo>
                    <a:pt x="0" y="438"/>
                  </a:lnTo>
                  <a:lnTo>
                    <a:pt x="1" y="483"/>
                  </a:lnTo>
                  <a:lnTo>
                    <a:pt x="6" y="526"/>
                  </a:lnTo>
                  <a:lnTo>
                    <a:pt x="13" y="568"/>
                  </a:lnTo>
                  <a:lnTo>
                    <a:pt x="23" y="608"/>
                  </a:lnTo>
                  <a:lnTo>
                    <a:pt x="35" y="646"/>
                  </a:lnTo>
                  <a:lnTo>
                    <a:pt x="50" y="682"/>
                  </a:lnTo>
                  <a:lnTo>
                    <a:pt x="66" y="715"/>
                  </a:lnTo>
                  <a:lnTo>
                    <a:pt x="86" y="746"/>
                  </a:lnTo>
                  <a:lnTo>
                    <a:pt x="106" y="775"/>
                  </a:lnTo>
                  <a:lnTo>
                    <a:pt x="129" y="800"/>
                  </a:lnTo>
                  <a:lnTo>
                    <a:pt x="153" y="822"/>
                  </a:lnTo>
                  <a:lnTo>
                    <a:pt x="178" y="840"/>
                  </a:lnTo>
                  <a:lnTo>
                    <a:pt x="205" y="855"/>
                  </a:lnTo>
                  <a:lnTo>
                    <a:pt x="233" y="865"/>
                  </a:lnTo>
                  <a:lnTo>
                    <a:pt x="262" y="872"/>
                  </a:lnTo>
                  <a:lnTo>
                    <a:pt x="292" y="874"/>
                  </a:lnTo>
                  <a:lnTo>
                    <a:pt x="298" y="874"/>
                  </a:lnTo>
                  <a:lnTo>
                    <a:pt x="303" y="874"/>
                  </a:lnTo>
                  <a:lnTo>
                    <a:pt x="308" y="874"/>
                  </a:lnTo>
                  <a:lnTo>
                    <a:pt x="314" y="873"/>
                  </a:lnTo>
                  <a:lnTo>
                    <a:pt x="287" y="865"/>
                  </a:lnTo>
                  <a:lnTo>
                    <a:pt x="262" y="855"/>
                  </a:lnTo>
                  <a:lnTo>
                    <a:pt x="238" y="840"/>
                  </a:lnTo>
                  <a:lnTo>
                    <a:pt x="216" y="823"/>
                  </a:lnTo>
                  <a:lnTo>
                    <a:pt x="194" y="802"/>
                  </a:lnTo>
                  <a:lnTo>
                    <a:pt x="173" y="779"/>
                  </a:lnTo>
                  <a:lnTo>
                    <a:pt x="155" y="754"/>
                  </a:lnTo>
                  <a:lnTo>
                    <a:pt x="137" y="727"/>
                  </a:lnTo>
                  <a:lnTo>
                    <a:pt x="122" y="697"/>
                  </a:lnTo>
                  <a:lnTo>
                    <a:pt x="107" y="665"/>
                  </a:lnTo>
                  <a:lnTo>
                    <a:pt x="96" y="632"/>
                  </a:lnTo>
                  <a:lnTo>
                    <a:pt x="86" y="597"/>
                  </a:lnTo>
                  <a:lnTo>
                    <a:pt x="76" y="559"/>
                  </a:lnTo>
                  <a:lnTo>
                    <a:pt x="71" y="521"/>
                  </a:lnTo>
                  <a:lnTo>
                    <a:pt x="67" y="481"/>
                  </a:lnTo>
                  <a:lnTo>
                    <a:pt x="66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5832" y="2889"/>
              <a:ext cx="38" cy="111"/>
            </a:xfrm>
            <a:custGeom>
              <a:avLst/>
              <a:gdLst>
                <a:gd name="T0" fmla="*/ 0 w 223"/>
                <a:gd name="T1" fmla="*/ 0 h 666"/>
                <a:gd name="T2" fmla="*/ 0 w 223"/>
                <a:gd name="T3" fmla="*/ 0 h 666"/>
                <a:gd name="T4" fmla="*/ 0 w 223"/>
                <a:gd name="T5" fmla="*/ 0 h 666"/>
                <a:gd name="T6" fmla="*/ 0 w 223"/>
                <a:gd name="T7" fmla="*/ 0 h 666"/>
                <a:gd name="T8" fmla="*/ 0 w 223"/>
                <a:gd name="T9" fmla="*/ 0 h 666"/>
                <a:gd name="T10" fmla="*/ 0 w 223"/>
                <a:gd name="T11" fmla="*/ 0 h 666"/>
                <a:gd name="T12" fmla="*/ 0 w 223"/>
                <a:gd name="T13" fmla="*/ 0 h 666"/>
                <a:gd name="T14" fmla="*/ 0 w 223"/>
                <a:gd name="T15" fmla="*/ 0 h 666"/>
                <a:gd name="T16" fmla="*/ 0 w 223"/>
                <a:gd name="T17" fmla="*/ 0 h 666"/>
                <a:gd name="T18" fmla="*/ 0 w 223"/>
                <a:gd name="T19" fmla="*/ 0 h 666"/>
                <a:gd name="T20" fmla="*/ 0 w 223"/>
                <a:gd name="T21" fmla="*/ 0 h 666"/>
                <a:gd name="T22" fmla="*/ 0 w 223"/>
                <a:gd name="T23" fmla="*/ 0 h 666"/>
                <a:gd name="T24" fmla="*/ 0 w 223"/>
                <a:gd name="T25" fmla="*/ 0 h 666"/>
                <a:gd name="T26" fmla="*/ 0 w 223"/>
                <a:gd name="T27" fmla="*/ 0 h 666"/>
                <a:gd name="T28" fmla="*/ 0 w 223"/>
                <a:gd name="T29" fmla="*/ 0 h 666"/>
                <a:gd name="T30" fmla="*/ 0 w 223"/>
                <a:gd name="T31" fmla="*/ 0 h 666"/>
                <a:gd name="T32" fmla="*/ 0 w 223"/>
                <a:gd name="T33" fmla="*/ 0 h 666"/>
                <a:gd name="T34" fmla="*/ 0 w 223"/>
                <a:gd name="T35" fmla="*/ 0 h 666"/>
                <a:gd name="T36" fmla="*/ 0 w 223"/>
                <a:gd name="T37" fmla="*/ 0 h 666"/>
                <a:gd name="T38" fmla="*/ 0 w 223"/>
                <a:gd name="T39" fmla="*/ 0 h 666"/>
                <a:gd name="T40" fmla="*/ 0 w 223"/>
                <a:gd name="T41" fmla="*/ 0 h 666"/>
                <a:gd name="T42" fmla="*/ 0 w 223"/>
                <a:gd name="T43" fmla="*/ 0 h 666"/>
                <a:gd name="T44" fmla="*/ 0 w 223"/>
                <a:gd name="T45" fmla="*/ 0 h 666"/>
                <a:gd name="T46" fmla="*/ 0 w 223"/>
                <a:gd name="T47" fmla="*/ 0 h 666"/>
                <a:gd name="T48" fmla="*/ 0 w 223"/>
                <a:gd name="T49" fmla="*/ 0 h 666"/>
                <a:gd name="T50" fmla="*/ 0 w 223"/>
                <a:gd name="T51" fmla="*/ 0 h 666"/>
                <a:gd name="T52" fmla="*/ 0 w 223"/>
                <a:gd name="T53" fmla="*/ 0 h 666"/>
                <a:gd name="T54" fmla="*/ 0 w 223"/>
                <a:gd name="T55" fmla="*/ 0 h 666"/>
                <a:gd name="T56" fmla="*/ 0 w 223"/>
                <a:gd name="T57" fmla="*/ 0 h 666"/>
                <a:gd name="T58" fmla="*/ 0 w 223"/>
                <a:gd name="T59" fmla="*/ 0 h 666"/>
                <a:gd name="T60" fmla="*/ 0 w 223"/>
                <a:gd name="T61" fmla="*/ 0 h 666"/>
                <a:gd name="T62" fmla="*/ 0 w 223"/>
                <a:gd name="T63" fmla="*/ 0 h 666"/>
                <a:gd name="T64" fmla="*/ 0 w 223"/>
                <a:gd name="T65" fmla="*/ 0 h 666"/>
                <a:gd name="T66" fmla="*/ 0 w 223"/>
                <a:gd name="T67" fmla="*/ 0 h 666"/>
                <a:gd name="T68" fmla="*/ 0 w 223"/>
                <a:gd name="T69" fmla="*/ 0 h 666"/>
                <a:gd name="T70" fmla="*/ 0 w 223"/>
                <a:gd name="T71" fmla="*/ 0 h 666"/>
                <a:gd name="T72" fmla="*/ 0 w 223"/>
                <a:gd name="T73" fmla="*/ 0 h 666"/>
                <a:gd name="T74" fmla="*/ 0 w 223"/>
                <a:gd name="T75" fmla="*/ 0 h 666"/>
                <a:gd name="T76" fmla="*/ 0 w 223"/>
                <a:gd name="T77" fmla="*/ 0 h 666"/>
                <a:gd name="T78" fmla="*/ 0 w 223"/>
                <a:gd name="T79" fmla="*/ 0 h 666"/>
                <a:gd name="T80" fmla="*/ 0 w 223"/>
                <a:gd name="T81" fmla="*/ 0 h 666"/>
                <a:gd name="T82" fmla="*/ 0 w 223"/>
                <a:gd name="T83" fmla="*/ 0 h 666"/>
                <a:gd name="T84" fmla="*/ 0 w 223"/>
                <a:gd name="T85" fmla="*/ 0 h 666"/>
                <a:gd name="T86" fmla="*/ 0 w 223"/>
                <a:gd name="T87" fmla="*/ 0 h 666"/>
                <a:gd name="T88" fmla="*/ 0 w 223"/>
                <a:gd name="T89" fmla="*/ 0 h 666"/>
                <a:gd name="T90" fmla="*/ 0 w 223"/>
                <a:gd name="T91" fmla="*/ 0 h 666"/>
                <a:gd name="T92" fmla="*/ 0 w 223"/>
                <a:gd name="T93" fmla="*/ 0 h 666"/>
                <a:gd name="T94" fmla="*/ 0 w 223"/>
                <a:gd name="T95" fmla="*/ 0 h 666"/>
                <a:gd name="T96" fmla="*/ 0 w 223"/>
                <a:gd name="T97" fmla="*/ 0 h 666"/>
                <a:gd name="T98" fmla="*/ 0 w 223"/>
                <a:gd name="T99" fmla="*/ 0 h 666"/>
                <a:gd name="T100" fmla="*/ 0 w 223"/>
                <a:gd name="T101" fmla="*/ 0 h 666"/>
                <a:gd name="T102" fmla="*/ 0 w 223"/>
                <a:gd name="T103" fmla="*/ 0 h 666"/>
                <a:gd name="T104" fmla="*/ 0 w 223"/>
                <a:gd name="T105" fmla="*/ 0 h 666"/>
                <a:gd name="T106" fmla="*/ 0 w 223"/>
                <a:gd name="T107" fmla="*/ 0 h 666"/>
                <a:gd name="T108" fmla="*/ 0 w 223"/>
                <a:gd name="T109" fmla="*/ 0 h 666"/>
                <a:gd name="T110" fmla="*/ 0 w 223"/>
                <a:gd name="T111" fmla="*/ 0 h 666"/>
                <a:gd name="T112" fmla="*/ 0 w 223"/>
                <a:gd name="T113" fmla="*/ 0 h 666"/>
                <a:gd name="T114" fmla="*/ 0 w 223"/>
                <a:gd name="T115" fmla="*/ 0 h 666"/>
                <a:gd name="T116" fmla="*/ 0 w 223"/>
                <a:gd name="T117" fmla="*/ 0 h 666"/>
                <a:gd name="T118" fmla="*/ 0 w 223"/>
                <a:gd name="T119" fmla="*/ 0 h 666"/>
                <a:gd name="T120" fmla="*/ 0 w 223"/>
                <a:gd name="T121" fmla="*/ 0 h 6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"/>
                <a:gd name="T184" fmla="*/ 0 h 666"/>
                <a:gd name="T185" fmla="*/ 223 w 223"/>
                <a:gd name="T186" fmla="*/ 666 h 6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" h="666">
                  <a:moveTo>
                    <a:pt x="158" y="329"/>
                  </a:moveTo>
                  <a:lnTo>
                    <a:pt x="156" y="271"/>
                  </a:lnTo>
                  <a:lnTo>
                    <a:pt x="147" y="215"/>
                  </a:lnTo>
                  <a:lnTo>
                    <a:pt x="134" y="164"/>
                  </a:lnTo>
                  <a:lnTo>
                    <a:pt x="117" y="118"/>
                  </a:lnTo>
                  <a:lnTo>
                    <a:pt x="95" y="79"/>
                  </a:lnTo>
                  <a:lnTo>
                    <a:pt x="71" y="46"/>
                  </a:lnTo>
                  <a:lnTo>
                    <a:pt x="43" y="21"/>
                  </a:lnTo>
                  <a:lnTo>
                    <a:pt x="13" y="3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57" y="2"/>
                  </a:lnTo>
                  <a:lnTo>
                    <a:pt x="76" y="7"/>
                  </a:lnTo>
                  <a:lnTo>
                    <a:pt x="93" y="15"/>
                  </a:lnTo>
                  <a:lnTo>
                    <a:pt x="110" y="26"/>
                  </a:lnTo>
                  <a:lnTo>
                    <a:pt x="126" y="40"/>
                  </a:lnTo>
                  <a:lnTo>
                    <a:pt x="141" y="57"/>
                  </a:lnTo>
                  <a:lnTo>
                    <a:pt x="156" y="77"/>
                  </a:lnTo>
                  <a:lnTo>
                    <a:pt x="168" y="98"/>
                  </a:lnTo>
                  <a:lnTo>
                    <a:pt x="181" y="121"/>
                  </a:lnTo>
                  <a:lnTo>
                    <a:pt x="191" y="147"/>
                  </a:lnTo>
                  <a:lnTo>
                    <a:pt x="200" y="175"/>
                  </a:lnTo>
                  <a:lnTo>
                    <a:pt x="208" y="203"/>
                  </a:lnTo>
                  <a:lnTo>
                    <a:pt x="215" y="234"/>
                  </a:lnTo>
                  <a:lnTo>
                    <a:pt x="220" y="266"/>
                  </a:lnTo>
                  <a:lnTo>
                    <a:pt x="222" y="299"/>
                  </a:lnTo>
                  <a:lnTo>
                    <a:pt x="223" y="333"/>
                  </a:lnTo>
                  <a:lnTo>
                    <a:pt x="222" y="368"/>
                  </a:lnTo>
                  <a:lnTo>
                    <a:pt x="220" y="400"/>
                  </a:lnTo>
                  <a:lnTo>
                    <a:pt x="215" y="432"/>
                  </a:lnTo>
                  <a:lnTo>
                    <a:pt x="208" y="462"/>
                  </a:lnTo>
                  <a:lnTo>
                    <a:pt x="200" y="491"/>
                  </a:lnTo>
                  <a:lnTo>
                    <a:pt x="191" y="518"/>
                  </a:lnTo>
                  <a:lnTo>
                    <a:pt x="181" y="545"/>
                  </a:lnTo>
                  <a:lnTo>
                    <a:pt x="168" y="567"/>
                  </a:lnTo>
                  <a:lnTo>
                    <a:pt x="156" y="589"/>
                  </a:lnTo>
                  <a:lnTo>
                    <a:pt x="141" y="609"/>
                  </a:lnTo>
                  <a:lnTo>
                    <a:pt x="126" y="626"/>
                  </a:lnTo>
                  <a:lnTo>
                    <a:pt x="110" y="639"/>
                  </a:lnTo>
                  <a:lnTo>
                    <a:pt x="93" y="651"/>
                  </a:lnTo>
                  <a:lnTo>
                    <a:pt x="76" y="659"/>
                  </a:lnTo>
                  <a:lnTo>
                    <a:pt x="57" y="663"/>
                  </a:lnTo>
                  <a:lnTo>
                    <a:pt x="38" y="666"/>
                  </a:lnTo>
                  <a:lnTo>
                    <a:pt x="34" y="666"/>
                  </a:lnTo>
                  <a:lnTo>
                    <a:pt x="28" y="666"/>
                  </a:lnTo>
                  <a:lnTo>
                    <a:pt x="23" y="665"/>
                  </a:lnTo>
                  <a:lnTo>
                    <a:pt x="19" y="663"/>
                  </a:lnTo>
                  <a:lnTo>
                    <a:pt x="13" y="662"/>
                  </a:lnTo>
                  <a:lnTo>
                    <a:pt x="9" y="661"/>
                  </a:lnTo>
                  <a:lnTo>
                    <a:pt x="4" y="660"/>
                  </a:lnTo>
                  <a:lnTo>
                    <a:pt x="0" y="658"/>
                  </a:lnTo>
                  <a:lnTo>
                    <a:pt x="33" y="644"/>
                  </a:lnTo>
                  <a:lnTo>
                    <a:pt x="62" y="621"/>
                  </a:lnTo>
                  <a:lnTo>
                    <a:pt x="90" y="588"/>
                  </a:lnTo>
                  <a:lnTo>
                    <a:pt x="112" y="548"/>
                  </a:lnTo>
                  <a:lnTo>
                    <a:pt x="132" y="501"/>
                  </a:lnTo>
                  <a:lnTo>
                    <a:pt x="145" y="448"/>
                  </a:lnTo>
                  <a:lnTo>
                    <a:pt x="155" y="391"/>
                  </a:lnTo>
                  <a:lnTo>
                    <a:pt x="158" y="3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5789" y="2994"/>
              <a:ext cx="35" cy="92"/>
            </a:xfrm>
            <a:custGeom>
              <a:avLst/>
              <a:gdLst>
                <a:gd name="T0" fmla="*/ 0 w 212"/>
                <a:gd name="T1" fmla="*/ 0 h 554"/>
                <a:gd name="T2" fmla="*/ 0 w 212"/>
                <a:gd name="T3" fmla="*/ 0 h 554"/>
                <a:gd name="T4" fmla="*/ 0 w 212"/>
                <a:gd name="T5" fmla="*/ 0 h 554"/>
                <a:gd name="T6" fmla="*/ 0 w 212"/>
                <a:gd name="T7" fmla="*/ 0 h 554"/>
                <a:gd name="T8" fmla="*/ 0 w 212"/>
                <a:gd name="T9" fmla="*/ 0 h 554"/>
                <a:gd name="T10" fmla="*/ 0 w 212"/>
                <a:gd name="T11" fmla="*/ 0 h 554"/>
                <a:gd name="T12" fmla="*/ 0 w 212"/>
                <a:gd name="T13" fmla="*/ 0 h 554"/>
                <a:gd name="T14" fmla="*/ 0 w 212"/>
                <a:gd name="T15" fmla="*/ 0 h 554"/>
                <a:gd name="T16" fmla="*/ 0 w 212"/>
                <a:gd name="T17" fmla="*/ 0 h 554"/>
                <a:gd name="T18" fmla="*/ 0 w 212"/>
                <a:gd name="T19" fmla="*/ 0 h 554"/>
                <a:gd name="T20" fmla="*/ 0 w 212"/>
                <a:gd name="T21" fmla="*/ 0 h 554"/>
                <a:gd name="T22" fmla="*/ 0 w 212"/>
                <a:gd name="T23" fmla="*/ 0 h 554"/>
                <a:gd name="T24" fmla="*/ 0 w 212"/>
                <a:gd name="T25" fmla="*/ 0 h 554"/>
                <a:gd name="T26" fmla="*/ 0 w 212"/>
                <a:gd name="T27" fmla="*/ 0 h 554"/>
                <a:gd name="T28" fmla="*/ 0 w 212"/>
                <a:gd name="T29" fmla="*/ 0 h 554"/>
                <a:gd name="T30" fmla="*/ 0 w 212"/>
                <a:gd name="T31" fmla="*/ 0 h 554"/>
                <a:gd name="T32" fmla="*/ 0 w 212"/>
                <a:gd name="T33" fmla="*/ 0 h 554"/>
                <a:gd name="T34" fmla="*/ 0 w 212"/>
                <a:gd name="T35" fmla="*/ 0 h 554"/>
                <a:gd name="T36" fmla="*/ 0 w 212"/>
                <a:gd name="T37" fmla="*/ 0 h 554"/>
                <a:gd name="T38" fmla="*/ 0 w 212"/>
                <a:gd name="T39" fmla="*/ 0 h 554"/>
                <a:gd name="T40" fmla="*/ 0 w 212"/>
                <a:gd name="T41" fmla="*/ 0 h 554"/>
                <a:gd name="T42" fmla="*/ 0 w 212"/>
                <a:gd name="T43" fmla="*/ 0 h 554"/>
                <a:gd name="T44" fmla="*/ 0 w 212"/>
                <a:gd name="T45" fmla="*/ 0 h 554"/>
                <a:gd name="T46" fmla="*/ 0 w 212"/>
                <a:gd name="T47" fmla="*/ 0 h 554"/>
                <a:gd name="T48" fmla="*/ 0 w 212"/>
                <a:gd name="T49" fmla="*/ 0 h 554"/>
                <a:gd name="T50" fmla="*/ 0 w 212"/>
                <a:gd name="T51" fmla="*/ 0 h 554"/>
                <a:gd name="T52" fmla="*/ 0 w 212"/>
                <a:gd name="T53" fmla="*/ 0 h 554"/>
                <a:gd name="T54" fmla="*/ 0 w 212"/>
                <a:gd name="T55" fmla="*/ 0 h 554"/>
                <a:gd name="T56" fmla="*/ 0 w 212"/>
                <a:gd name="T57" fmla="*/ 0 h 554"/>
                <a:gd name="T58" fmla="*/ 0 w 212"/>
                <a:gd name="T59" fmla="*/ 0 h 554"/>
                <a:gd name="T60" fmla="*/ 0 w 212"/>
                <a:gd name="T61" fmla="*/ 0 h 554"/>
                <a:gd name="T62" fmla="*/ 0 w 212"/>
                <a:gd name="T63" fmla="*/ 0 h 554"/>
                <a:gd name="T64" fmla="*/ 0 w 212"/>
                <a:gd name="T65" fmla="*/ 0 h 554"/>
                <a:gd name="T66" fmla="*/ 0 w 212"/>
                <a:gd name="T67" fmla="*/ 0 h 554"/>
                <a:gd name="T68" fmla="*/ 0 w 212"/>
                <a:gd name="T69" fmla="*/ 0 h 554"/>
                <a:gd name="T70" fmla="*/ 0 w 212"/>
                <a:gd name="T71" fmla="*/ 0 h 554"/>
                <a:gd name="T72" fmla="*/ 0 w 212"/>
                <a:gd name="T73" fmla="*/ 0 h 554"/>
                <a:gd name="T74" fmla="*/ 0 w 212"/>
                <a:gd name="T75" fmla="*/ 0 h 554"/>
                <a:gd name="T76" fmla="*/ 0 w 212"/>
                <a:gd name="T77" fmla="*/ 0 h 554"/>
                <a:gd name="T78" fmla="*/ 0 w 212"/>
                <a:gd name="T79" fmla="*/ 0 h 554"/>
                <a:gd name="T80" fmla="*/ 0 w 212"/>
                <a:gd name="T81" fmla="*/ 0 h 554"/>
                <a:gd name="T82" fmla="*/ 0 w 212"/>
                <a:gd name="T83" fmla="*/ 0 h 554"/>
                <a:gd name="T84" fmla="*/ 0 w 212"/>
                <a:gd name="T85" fmla="*/ 0 h 554"/>
                <a:gd name="T86" fmla="*/ 0 w 212"/>
                <a:gd name="T87" fmla="*/ 0 h 554"/>
                <a:gd name="T88" fmla="*/ 0 w 212"/>
                <a:gd name="T89" fmla="*/ 0 h 554"/>
                <a:gd name="T90" fmla="*/ 0 w 212"/>
                <a:gd name="T91" fmla="*/ 0 h 554"/>
                <a:gd name="T92" fmla="*/ 0 w 212"/>
                <a:gd name="T93" fmla="*/ 0 h 554"/>
                <a:gd name="T94" fmla="*/ 0 w 212"/>
                <a:gd name="T95" fmla="*/ 0 h 554"/>
                <a:gd name="T96" fmla="*/ 0 w 212"/>
                <a:gd name="T97" fmla="*/ 0 h 554"/>
                <a:gd name="T98" fmla="*/ 0 w 212"/>
                <a:gd name="T99" fmla="*/ 0 h 554"/>
                <a:gd name="T100" fmla="*/ 0 w 212"/>
                <a:gd name="T101" fmla="*/ 0 h 554"/>
                <a:gd name="T102" fmla="*/ 0 w 212"/>
                <a:gd name="T103" fmla="*/ 0 h 554"/>
                <a:gd name="T104" fmla="*/ 0 w 212"/>
                <a:gd name="T105" fmla="*/ 0 h 554"/>
                <a:gd name="T106" fmla="*/ 0 w 212"/>
                <a:gd name="T107" fmla="*/ 0 h 554"/>
                <a:gd name="T108" fmla="*/ 0 w 212"/>
                <a:gd name="T109" fmla="*/ 0 h 554"/>
                <a:gd name="T110" fmla="*/ 0 w 212"/>
                <a:gd name="T111" fmla="*/ 0 h 554"/>
                <a:gd name="T112" fmla="*/ 0 w 212"/>
                <a:gd name="T113" fmla="*/ 0 h 5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2"/>
                <a:gd name="T172" fmla="*/ 0 h 554"/>
                <a:gd name="T173" fmla="*/ 212 w 212"/>
                <a:gd name="T174" fmla="*/ 554 h 5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2" h="554">
                  <a:moveTo>
                    <a:pt x="27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45" y="13"/>
                  </a:lnTo>
                  <a:lnTo>
                    <a:pt x="75" y="33"/>
                  </a:lnTo>
                  <a:lnTo>
                    <a:pt x="102" y="61"/>
                  </a:lnTo>
                  <a:lnTo>
                    <a:pt x="125" y="94"/>
                  </a:lnTo>
                  <a:lnTo>
                    <a:pt x="143" y="133"/>
                  </a:lnTo>
                  <a:lnTo>
                    <a:pt x="158" y="177"/>
                  </a:lnTo>
                  <a:lnTo>
                    <a:pt x="166" y="224"/>
                  </a:lnTo>
                  <a:lnTo>
                    <a:pt x="169" y="275"/>
                  </a:lnTo>
                  <a:lnTo>
                    <a:pt x="166" y="328"/>
                  </a:lnTo>
                  <a:lnTo>
                    <a:pt x="156" y="378"/>
                  </a:lnTo>
                  <a:lnTo>
                    <a:pt x="141" y="424"/>
                  </a:lnTo>
                  <a:lnTo>
                    <a:pt x="120" y="464"/>
                  </a:lnTo>
                  <a:lnTo>
                    <a:pt x="95" y="497"/>
                  </a:lnTo>
                  <a:lnTo>
                    <a:pt x="66" y="523"/>
                  </a:lnTo>
                  <a:lnTo>
                    <a:pt x="34" y="541"/>
                  </a:lnTo>
                  <a:lnTo>
                    <a:pt x="0" y="550"/>
                  </a:lnTo>
                  <a:lnTo>
                    <a:pt x="6" y="552"/>
                  </a:lnTo>
                  <a:lnTo>
                    <a:pt x="13" y="553"/>
                  </a:lnTo>
                  <a:lnTo>
                    <a:pt x="20" y="554"/>
                  </a:lnTo>
                  <a:lnTo>
                    <a:pt x="27" y="554"/>
                  </a:lnTo>
                  <a:lnTo>
                    <a:pt x="46" y="553"/>
                  </a:lnTo>
                  <a:lnTo>
                    <a:pt x="65" y="548"/>
                  </a:lnTo>
                  <a:lnTo>
                    <a:pt x="82" y="541"/>
                  </a:lnTo>
                  <a:lnTo>
                    <a:pt x="99" y="532"/>
                  </a:lnTo>
                  <a:lnTo>
                    <a:pt x="115" y="521"/>
                  </a:lnTo>
                  <a:lnTo>
                    <a:pt x="131" y="507"/>
                  </a:lnTo>
                  <a:lnTo>
                    <a:pt x="144" y="491"/>
                  </a:lnTo>
                  <a:lnTo>
                    <a:pt x="158" y="473"/>
                  </a:lnTo>
                  <a:lnTo>
                    <a:pt x="169" y="453"/>
                  </a:lnTo>
                  <a:lnTo>
                    <a:pt x="180" y="432"/>
                  </a:lnTo>
                  <a:lnTo>
                    <a:pt x="190" y="410"/>
                  </a:lnTo>
                  <a:lnTo>
                    <a:pt x="197" y="385"/>
                  </a:lnTo>
                  <a:lnTo>
                    <a:pt x="204" y="360"/>
                  </a:lnTo>
                  <a:lnTo>
                    <a:pt x="208" y="333"/>
                  </a:lnTo>
                  <a:lnTo>
                    <a:pt x="210" y="306"/>
                  </a:lnTo>
                  <a:lnTo>
                    <a:pt x="212" y="278"/>
                  </a:lnTo>
                  <a:lnTo>
                    <a:pt x="210" y="249"/>
                  </a:lnTo>
                  <a:lnTo>
                    <a:pt x="208" y="222"/>
                  </a:lnTo>
                  <a:lnTo>
                    <a:pt x="204" y="195"/>
                  </a:lnTo>
                  <a:lnTo>
                    <a:pt x="197" y="169"/>
                  </a:lnTo>
                  <a:lnTo>
                    <a:pt x="190" y="145"/>
                  </a:lnTo>
                  <a:lnTo>
                    <a:pt x="180" y="122"/>
                  </a:lnTo>
                  <a:lnTo>
                    <a:pt x="169" y="102"/>
                  </a:lnTo>
                  <a:lnTo>
                    <a:pt x="158" y="81"/>
                  </a:lnTo>
                  <a:lnTo>
                    <a:pt x="144" y="64"/>
                  </a:lnTo>
                  <a:lnTo>
                    <a:pt x="131" y="48"/>
                  </a:lnTo>
                  <a:lnTo>
                    <a:pt x="115" y="33"/>
                  </a:lnTo>
                  <a:lnTo>
                    <a:pt x="99" y="22"/>
                  </a:lnTo>
                  <a:lnTo>
                    <a:pt x="82" y="13"/>
                  </a:lnTo>
                  <a:lnTo>
                    <a:pt x="65" y="6"/>
                  </a:lnTo>
                  <a:lnTo>
                    <a:pt x="46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5756" y="2993"/>
              <a:ext cx="35" cy="93"/>
            </a:xfrm>
            <a:custGeom>
              <a:avLst/>
              <a:gdLst>
                <a:gd name="T0" fmla="*/ 0 w 212"/>
                <a:gd name="T1" fmla="*/ 0 h 554"/>
                <a:gd name="T2" fmla="*/ 0 w 212"/>
                <a:gd name="T3" fmla="*/ 0 h 554"/>
                <a:gd name="T4" fmla="*/ 0 w 212"/>
                <a:gd name="T5" fmla="*/ 0 h 554"/>
                <a:gd name="T6" fmla="*/ 0 w 212"/>
                <a:gd name="T7" fmla="*/ 0 h 554"/>
                <a:gd name="T8" fmla="*/ 0 w 212"/>
                <a:gd name="T9" fmla="*/ 0 h 554"/>
                <a:gd name="T10" fmla="*/ 0 w 212"/>
                <a:gd name="T11" fmla="*/ 0 h 554"/>
                <a:gd name="T12" fmla="*/ 0 w 212"/>
                <a:gd name="T13" fmla="*/ 0 h 554"/>
                <a:gd name="T14" fmla="*/ 0 w 212"/>
                <a:gd name="T15" fmla="*/ 0 h 554"/>
                <a:gd name="T16" fmla="*/ 0 w 212"/>
                <a:gd name="T17" fmla="*/ 0 h 554"/>
                <a:gd name="T18" fmla="*/ 0 w 212"/>
                <a:gd name="T19" fmla="*/ 0 h 554"/>
                <a:gd name="T20" fmla="*/ 0 w 212"/>
                <a:gd name="T21" fmla="*/ 0 h 554"/>
                <a:gd name="T22" fmla="*/ 0 w 212"/>
                <a:gd name="T23" fmla="*/ 0 h 554"/>
                <a:gd name="T24" fmla="*/ 0 w 212"/>
                <a:gd name="T25" fmla="*/ 0 h 554"/>
                <a:gd name="T26" fmla="*/ 0 w 212"/>
                <a:gd name="T27" fmla="*/ 0 h 554"/>
                <a:gd name="T28" fmla="*/ 0 w 212"/>
                <a:gd name="T29" fmla="*/ 0 h 554"/>
                <a:gd name="T30" fmla="*/ 0 w 212"/>
                <a:gd name="T31" fmla="*/ 0 h 554"/>
                <a:gd name="T32" fmla="*/ 0 w 212"/>
                <a:gd name="T33" fmla="*/ 0 h 554"/>
                <a:gd name="T34" fmla="*/ 0 w 212"/>
                <a:gd name="T35" fmla="*/ 0 h 554"/>
                <a:gd name="T36" fmla="*/ 0 w 212"/>
                <a:gd name="T37" fmla="*/ 0 h 554"/>
                <a:gd name="T38" fmla="*/ 0 w 212"/>
                <a:gd name="T39" fmla="*/ 0 h 554"/>
                <a:gd name="T40" fmla="*/ 0 w 212"/>
                <a:gd name="T41" fmla="*/ 0 h 554"/>
                <a:gd name="T42" fmla="*/ 0 w 212"/>
                <a:gd name="T43" fmla="*/ 0 h 554"/>
                <a:gd name="T44" fmla="*/ 0 w 212"/>
                <a:gd name="T45" fmla="*/ 0 h 554"/>
                <a:gd name="T46" fmla="*/ 0 w 212"/>
                <a:gd name="T47" fmla="*/ 0 h 554"/>
                <a:gd name="T48" fmla="*/ 0 w 212"/>
                <a:gd name="T49" fmla="*/ 0 h 554"/>
                <a:gd name="T50" fmla="*/ 0 w 212"/>
                <a:gd name="T51" fmla="*/ 0 h 554"/>
                <a:gd name="T52" fmla="*/ 0 w 212"/>
                <a:gd name="T53" fmla="*/ 0 h 554"/>
                <a:gd name="T54" fmla="*/ 0 w 212"/>
                <a:gd name="T55" fmla="*/ 0 h 554"/>
                <a:gd name="T56" fmla="*/ 0 w 212"/>
                <a:gd name="T57" fmla="*/ 0 h 554"/>
                <a:gd name="T58" fmla="*/ 0 w 212"/>
                <a:gd name="T59" fmla="*/ 0 h 554"/>
                <a:gd name="T60" fmla="*/ 0 w 212"/>
                <a:gd name="T61" fmla="*/ 0 h 554"/>
                <a:gd name="T62" fmla="*/ 0 w 212"/>
                <a:gd name="T63" fmla="*/ 0 h 554"/>
                <a:gd name="T64" fmla="*/ 0 w 212"/>
                <a:gd name="T65" fmla="*/ 0 h 554"/>
                <a:gd name="T66" fmla="*/ 0 w 212"/>
                <a:gd name="T67" fmla="*/ 0 h 554"/>
                <a:gd name="T68" fmla="*/ 0 w 212"/>
                <a:gd name="T69" fmla="*/ 0 h 554"/>
                <a:gd name="T70" fmla="*/ 0 w 212"/>
                <a:gd name="T71" fmla="*/ 0 h 554"/>
                <a:gd name="T72" fmla="*/ 0 w 212"/>
                <a:gd name="T73" fmla="*/ 0 h 554"/>
                <a:gd name="T74" fmla="*/ 0 w 212"/>
                <a:gd name="T75" fmla="*/ 0 h 554"/>
                <a:gd name="T76" fmla="*/ 0 w 212"/>
                <a:gd name="T77" fmla="*/ 0 h 554"/>
                <a:gd name="T78" fmla="*/ 0 w 212"/>
                <a:gd name="T79" fmla="*/ 0 h 554"/>
                <a:gd name="T80" fmla="*/ 0 w 212"/>
                <a:gd name="T81" fmla="*/ 0 h 554"/>
                <a:gd name="T82" fmla="*/ 0 w 212"/>
                <a:gd name="T83" fmla="*/ 0 h 554"/>
                <a:gd name="T84" fmla="*/ 0 w 212"/>
                <a:gd name="T85" fmla="*/ 0 h 554"/>
                <a:gd name="T86" fmla="*/ 0 w 212"/>
                <a:gd name="T87" fmla="*/ 0 h 554"/>
                <a:gd name="T88" fmla="*/ 0 w 212"/>
                <a:gd name="T89" fmla="*/ 0 h 554"/>
                <a:gd name="T90" fmla="*/ 0 w 212"/>
                <a:gd name="T91" fmla="*/ 0 h 554"/>
                <a:gd name="T92" fmla="*/ 0 w 212"/>
                <a:gd name="T93" fmla="*/ 0 h 554"/>
                <a:gd name="T94" fmla="*/ 0 w 212"/>
                <a:gd name="T95" fmla="*/ 0 h 554"/>
                <a:gd name="T96" fmla="*/ 0 w 212"/>
                <a:gd name="T97" fmla="*/ 0 h 554"/>
                <a:gd name="T98" fmla="*/ 0 w 212"/>
                <a:gd name="T99" fmla="*/ 0 h 554"/>
                <a:gd name="T100" fmla="*/ 0 w 212"/>
                <a:gd name="T101" fmla="*/ 0 h 554"/>
                <a:gd name="T102" fmla="*/ 0 w 212"/>
                <a:gd name="T103" fmla="*/ 0 h 554"/>
                <a:gd name="T104" fmla="*/ 0 w 212"/>
                <a:gd name="T105" fmla="*/ 0 h 554"/>
                <a:gd name="T106" fmla="*/ 0 w 212"/>
                <a:gd name="T107" fmla="*/ 0 h 554"/>
                <a:gd name="T108" fmla="*/ 0 w 212"/>
                <a:gd name="T109" fmla="*/ 0 h 554"/>
                <a:gd name="T110" fmla="*/ 0 w 212"/>
                <a:gd name="T111" fmla="*/ 0 h 554"/>
                <a:gd name="T112" fmla="*/ 0 w 212"/>
                <a:gd name="T113" fmla="*/ 0 h 5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2"/>
                <a:gd name="T172" fmla="*/ 0 h 554"/>
                <a:gd name="T173" fmla="*/ 212 w 212"/>
                <a:gd name="T174" fmla="*/ 554 h 5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2" h="554">
                  <a:moveTo>
                    <a:pt x="42" y="280"/>
                  </a:moveTo>
                  <a:lnTo>
                    <a:pt x="46" y="226"/>
                  </a:lnTo>
                  <a:lnTo>
                    <a:pt x="56" y="176"/>
                  </a:lnTo>
                  <a:lnTo>
                    <a:pt x="71" y="131"/>
                  </a:lnTo>
                  <a:lnTo>
                    <a:pt x="91" y="90"/>
                  </a:lnTo>
                  <a:lnTo>
                    <a:pt x="116" y="57"/>
                  </a:lnTo>
                  <a:lnTo>
                    <a:pt x="146" y="31"/>
                  </a:lnTo>
                  <a:lnTo>
                    <a:pt x="178" y="12"/>
                  </a:lnTo>
                  <a:lnTo>
                    <a:pt x="212" y="3"/>
                  </a:lnTo>
                  <a:lnTo>
                    <a:pt x="205" y="2"/>
                  </a:lnTo>
                  <a:lnTo>
                    <a:pt x="199" y="1"/>
                  </a:lnTo>
                  <a:lnTo>
                    <a:pt x="192" y="0"/>
                  </a:lnTo>
                  <a:lnTo>
                    <a:pt x="184" y="0"/>
                  </a:lnTo>
                  <a:lnTo>
                    <a:pt x="165" y="1"/>
                  </a:lnTo>
                  <a:lnTo>
                    <a:pt x="147" y="6"/>
                  </a:lnTo>
                  <a:lnTo>
                    <a:pt x="129" y="12"/>
                  </a:lnTo>
                  <a:lnTo>
                    <a:pt x="112" y="22"/>
                  </a:lnTo>
                  <a:lnTo>
                    <a:pt x="96" y="33"/>
                  </a:lnTo>
                  <a:lnTo>
                    <a:pt x="81" y="48"/>
                  </a:lnTo>
                  <a:lnTo>
                    <a:pt x="67" y="64"/>
                  </a:lnTo>
                  <a:lnTo>
                    <a:pt x="54" y="81"/>
                  </a:lnTo>
                  <a:lnTo>
                    <a:pt x="42" y="101"/>
                  </a:lnTo>
                  <a:lnTo>
                    <a:pt x="31" y="122"/>
                  </a:lnTo>
                  <a:lnTo>
                    <a:pt x="22" y="145"/>
                  </a:lnTo>
                  <a:lnTo>
                    <a:pt x="15" y="169"/>
                  </a:lnTo>
                  <a:lnTo>
                    <a:pt x="8" y="195"/>
                  </a:lnTo>
                  <a:lnTo>
                    <a:pt x="4" y="221"/>
                  </a:lnTo>
                  <a:lnTo>
                    <a:pt x="1" y="249"/>
                  </a:lnTo>
                  <a:lnTo>
                    <a:pt x="0" y="277"/>
                  </a:lnTo>
                  <a:lnTo>
                    <a:pt x="1" y="306"/>
                  </a:lnTo>
                  <a:lnTo>
                    <a:pt x="4" y="333"/>
                  </a:lnTo>
                  <a:lnTo>
                    <a:pt x="8" y="359"/>
                  </a:lnTo>
                  <a:lnTo>
                    <a:pt x="15" y="385"/>
                  </a:lnTo>
                  <a:lnTo>
                    <a:pt x="22" y="410"/>
                  </a:lnTo>
                  <a:lnTo>
                    <a:pt x="31" y="431"/>
                  </a:lnTo>
                  <a:lnTo>
                    <a:pt x="42" y="453"/>
                  </a:lnTo>
                  <a:lnTo>
                    <a:pt x="54" y="472"/>
                  </a:lnTo>
                  <a:lnTo>
                    <a:pt x="67" y="491"/>
                  </a:lnTo>
                  <a:lnTo>
                    <a:pt x="81" y="507"/>
                  </a:lnTo>
                  <a:lnTo>
                    <a:pt x="96" y="520"/>
                  </a:lnTo>
                  <a:lnTo>
                    <a:pt x="112" y="532"/>
                  </a:lnTo>
                  <a:lnTo>
                    <a:pt x="129" y="541"/>
                  </a:lnTo>
                  <a:lnTo>
                    <a:pt x="147" y="548"/>
                  </a:lnTo>
                  <a:lnTo>
                    <a:pt x="165" y="552"/>
                  </a:lnTo>
                  <a:lnTo>
                    <a:pt x="184" y="554"/>
                  </a:lnTo>
                  <a:lnTo>
                    <a:pt x="188" y="554"/>
                  </a:lnTo>
                  <a:lnTo>
                    <a:pt x="192" y="554"/>
                  </a:lnTo>
                  <a:lnTo>
                    <a:pt x="195" y="554"/>
                  </a:lnTo>
                  <a:lnTo>
                    <a:pt x="199" y="552"/>
                  </a:lnTo>
                  <a:lnTo>
                    <a:pt x="167" y="541"/>
                  </a:lnTo>
                  <a:lnTo>
                    <a:pt x="137" y="520"/>
                  </a:lnTo>
                  <a:lnTo>
                    <a:pt x="110" y="494"/>
                  </a:lnTo>
                  <a:lnTo>
                    <a:pt x="87" y="460"/>
                  </a:lnTo>
                  <a:lnTo>
                    <a:pt x="69" y="421"/>
                  </a:lnTo>
                  <a:lnTo>
                    <a:pt x="54" y="378"/>
                  </a:lnTo>
                  <a:lnTo>
                    <a:pt x="46" y="330"/>
                  </a:lnTo>
                  <a:lnTo>
                    <a:pt x="42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5789" y="3004"/>
              <a:ext cx="23" cy="71"/>
            </a:xfrm>
            <a:custGeom>
              <a:avLst/>
              <a:gdLst>
                <a:gd name="T0" fmla="*/ 0 w 141"/>
                <a:gd name="T1" fmla="*/ 0 h 421"/>
                <a:gd name="T2" fmla="*/ 0 w 141"/>
                <a:gd name="T3" fmla="*/ 0 h 421"/>
                <a:gd name="T4" fmla="*/ 0 w 141"/>
                <a:gd name="T5" fmla="*/ 0 h 421"/>
                <a:gd name="T6" fmla="*/ 0 w 141"/>
                <a:gd name="T7" fmla="*/ 0 h 421"/>
                <a:gd name="T8" fmla="*/ 0 w 141"/>
                <a:gd name="T9" fmla="*/ 0 h 421"/>
                <a:gd name="T10" fmla="*/ 0 w 141"/>
                <a:gd name="T11" fmla="*/ 0 h 421"/>
                <a:gd name="T12" fmla="*/ 0 w 141"/>
                <a:gd name="T13" fmla="*/ 0 h 421"/>
                <a:gd name="T14" fmla="*/ 0 w 141"/>
                <a:gd name="T15" fmla="*/ 0 h 421"/>
                <a:gd name="T16" fmla="*/ 0 w 141"/>
                <a:gd name="T17" fmla="*/ 0 h 421"/>
                <a:gd name="T18" fmla="*/ 0 w 141"/>
                <a:gd name="T19" fmla="*/ 0 h 421"/>
                <a:gd name="T20" fmla="*/ 0 w 141"/>
                <a:gd name="T21" fmla="*/ 0 h 421"/>
                <a:gd name="T22" fmla="*/ 0 w 141"/>
                <a:gd name="T23" fmla="*/ 0 h 421"/>
                <a:gd name="T24" fmla="*/ 0 w 141"/>
                <a:gd name="T25" fmla="*/ 0 h 421"/>
                <a:gd name="T26" fmla="*/ 0 w 141"/>
                <a:gd name="T27" fmla="*/ 0 h 421"/>
                <a:gd name="T28" fmla="*/ 0 w 141"/>
                <a:gd name="T29" fmla="*/ 0 h 421"/>
                <a:gd name="T30" fmla="*/ 0 w 141"/>
                <a:gd name="T31" fmla="*/ 0 h 421"/>
                <a:gd name="T32" fmla="*/ 0 w 141"/>
                <a:gd name="T33" fmla="*/ 0 h 421"/>
                <a:gd name="T34" fmla="*/ 0 w 141"/>
                <a:gd name="T35" fmla="*/ 0 h 421"/>
                <a:gd name="T36" fmla="*/ 0 w 141"/>
                <a:gd name="T37" fmla="*/ 0 h 421"/>
                <a:gd name="T38" fmla="*/ 0 w 141"/>
                <a:gd name="T39" fmla="*/ 0 h 421"/>
                <a:gd name="T40" fmla="*/ 0 w 141"/>
                <a:gd name="T41" fmla="*/ 0 h 421"/>
                <a:gd name="T42" fmla="*/ 0 w 141"/>
                <a:gd name="T43" fmla="*/ 0 h 421"/>
                <a:gd name="T44" fmla="*/ 0 w 141"/>
                <a:gd name="T45" fmla="*/ 0 h 421"/>
                <a:gd name="T46" fmla="*/ 0 w 141"/>
                <a:gd name="T47" fmla="*/ 0 h 421"/>
                <a:gd name="T48" fmla="*/ 0 w 141"/>
                <a:gd name="T49" fmla="*/ 0 h 421"/>
                <a:gd name="T50" fmla="*/ 0 w 141"/>
                <a:gd name="T51" fmla="*/ 0 h 421"/>
                <a:gd name="T52" fmla="*/ 0 w 141"/>
                <a:gd name="T53" fmla="*/ 0 h 421"/>
                <a:gd name="T54" fmla="*/ 0 w 141"/>
                <a:gd name="T55" fmla="*/ 0 h 421"/>
                <a:gd name="T56" fmla="*/ 0 w 141"/>
                <a:gd name="T57" fmla="*/ 0 h 421"/>
                <a:gd name="T58" fmla="*/ 0 w 141"/>
                <a:gd name="T59" fmla="*/ 0 h 421"/>
                <a:gd name="T60" fmla="*/ 0 w 141"/>
                <a:gd name="T61" fmla="*/ 0 h 421"/>
                <a:gd name="T62" fmla="*/ 0 w 141"/>
                <a:gd name="T63" fmla="*/ 0 h 421"/>
                <a:gd name="T64" fmla="*/ 0 w 141"/>
                <a:gd name="T65" fmla="*/ 0 h 421"/>
                <a:gd name="T66" fmla="*/ 0 w 141"/>
                <a:gd name="T67" fmla="*/ 0 h 421"/>
                <a:gd name="T68" fmla="*/ 0 w 141"/>
                <a:gd name="T69" fmla="*/ 0 h 421"/>
                <a:gd name="T70" fmla="*/ 0 w 141"/>
                <a:gd name="T71" fmla="*/ 0 h 421"/>
                <a:gd name="T72" fmla="*/ 0 w 141"/>
                <a:gd name="T73" fmla="*/ 0 h 421"/>
                <a:gd name="T74" fmla="*/ 0 w 141"/>
                <a:gd name="T75" fmla="*/ 0 h 421"/>
                <a:gd name="T76" fmla="*/ 0 w 141"/>
                <a:gd name="T77" fmla="*/ 0 h 421"/>
                <a:gd name="T78" fmla="*/ 0 w 141"/>
                <a:gd name="T79" fmla="*/ 0 h 421"/>
                <a:gd name="T80" fmla="*/ 0 w 141"/>
                <a:gd name="T81" fmla="*/ 0 h 4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1"/>
                <a:gd name="T124" fmla="*/ 0 h 421"/>
                <a:gd name="T125" fmla="*/ 141 w 141"/>
                <a:gd name="T126" fmla="*/ 421 h 4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1" h="421">
                  <a:moveTo>
                    <a:pt x="100" y="209"/>
                  </a:moveTo>
                  <a:lnTo>
                    <a:pt x="98" y="171"/>
                  </a:lnTo>
                  <a:lnTo>
                    <a:pt x="94" y="137"/>
                  </a:lnTo>
                  <a:lnTo>
                    <a:pt x="86" y="104"/>
                  </a:lnTo>
                  <a:lnTo>
                    <a:pt x="74" y="75"/>
                  </a:lnTo>
                  <a:lnTo>
                    <a:pt x="62" y="50"/>
                  </a:lnTo>
                  <a:lnTo>
                    <a:pt x="46" y="29"/>
                  </a:lnTo>
                  <a:lnTo>
                    <a:pt x="29" y="13"/>
                  </a:lnTo>
                  <a:lnTo>
                    <a:pt x="9" y="2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48" y="5"/>
                  </a:lnTo>
                  <a:lnTo>
                    <a:pt x="71" y="17"/>
                  </a:lnTo>
                  <a:lnTo>
                    <a:pt x="90" y="37"/>
                  </a:lnTo>
                  <a:lnTo>
                    <a:pt x="107" y="62"/>
                  </a:lnTo>
                  <a:lnTo>
                    <a:pt x="121" y="94"/>
                  </a:lnTo>
                  <a:lnTo>
                    <a:pt x="132" y="129"/>
                  </a:lnTo>
                  <a:lnTo>
                    <a:pt x="139" y="169"/>
                  </a:lnTo>
                  <a:lnTo>
                    <a:pt x="141" y="211"/>
                  </a:lnTo>
                  <a:lnTo>
                    <a:pt x="139" y="253"/>
                  </a:lnTo>
                  <a:lnTo>
                    <a:pt x="132" y="293"/>
                  </a:lnTo>
                  <a:lnTo>
                    <a:pt x="121" y="329"/>
                  </a:lnTo>
                  <a:lnTo>
                    <a:pt x="107" y="360"/>
                  </a:lnTo>
                  <a:lnTo>
                    <a:pt x="90" y="386"/>
                  </a:lnTo>
                  <a:lnTo>
                    <a:pt x="71" y="405"/>
                  </a:lnTo>
                  <a:lnTo>
                    <a:pt x="48" y="417"/>
                  </a:lnTo>
                  <a:lnTo>
                    <a:pt x="25" y="421"/>
                  </a:lnTo>
                  <a:lnTo>
                    <a:pt x="19" y="421"/>
                  </a:lnTo>
                  <a:lnTo>
                    <a:pt x="13" y="420"/>
                  </a:lnTo>
                  <a:lnTo>
                    <a:pt x="6" y="419"/>
                  </a:lnTo>
                  <a:lnTo>
                    <a:pt x="0" y="417"/>
                  </a:lnTo>
                  <a:lnTo>
                    <a:pt x="21" y="409"/>
                  </a:lnTo>
                  <a:lnTo>
                    <a:pt x="40" y="394"/>
                  </a:lnTo>
                  <a:lnTo>
                    <a:pt x="57" y="373"/>
                  </a:lnTo>
                  <a:lnTo>
                    <a:pt x="72" y="347"/>
                  </a:lnTo>
                  <a:lnTo>
                    <a:pt x="83" y="317"/>
                  </a:lnTo>
                  <a:lnTo>
                    <a:pt x="92" y="284"/>
                  </a:lnTo>
                  <a:lnTo>
                    <a:pt x="98" y="248"/>
                  </a:lnTo>
                  <a:lnTo>
                    <a:pt x="100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4" name="Picture 48" descr="C:\Documents and Settings\rdias\Escritorio\400_F_14938522_87DUX47xQbrbxiIsMIaeumtvcv2iPtZ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536" y="5498083"/>
            <a:ext cx="225052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51" descr="C:\Documents and Settings\rdias\Escritorio\money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96" y="4426520"/>
            <a:ext cx="457063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52" descr="C:\Documents and Settings\rdias\Escritorio\703357-tn_BPA0200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49" y="3970908"/>
            <a:ext cx="321723" cy="27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0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i="1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r>
              <a:rPr lang="en-US" sz="1800" dirty="0" smtClean="0"/>
              <a:t>Pure </a:t>
            </a:r>
            <a:r>
              <a:rPr lang="en-US" sz="1800" dirty="0"/>
              <a:t>Top-down/Bottom-up estimation can be insufficient when there is meaningful</a:t>
            </a:r>
            <a:r>
              <a:rPr lang="en-US" sz="1800" dirty="0" smtClean="0"/>
              <a:t>:</a:t>
            </a:r>
            <a:endParaRPr lang="en-US" sz="1800" dirty="0"/>
          </a:p>
          <a:p>
            <a:pPr marL="908050" lvl="1" indent="-457200"/>
            <a:r>
              <a:rPr lang="en-US" sz="1600" dirty="0"/>
              <a:t>technology switching;</a:t>
            </a:r>
          </a:p>
          <a:p>
            <a:pPr marL="908050" lvl="1" indent="-457200"/>
            <a:r>
              <a:rPr lang="en-US" sz="1600" dirty="0"/>
              <a:t>specific and interchangeable operational costs;</a:t>
            </a:r>
          </a:p>
          <a:p>
            <a:pPr marL="908050" lvl="1" indent="-457200"/>
            <a:r>
              <a:rPr lang="en-US" sz="1600" dirty="0"/>
              <a:t>time dependable decisions;…</a:t>
            </a:r>
          </a:p>
          <a:p>
            <a:pPr marL="0" lvl="1" indent="0">
              <a:buSzPct val="80000"/>
              <a:buNone/>
            </a:pPr>
            <a:r>
              <a:rPr lang="en-US" sz="1800" dirty="0" smtClean="0"/>
              <a:t>       and </a:t>
            </a:r>
            <a:r>
              <a:rPr lang="en-US" sz="1800" dirty="0"/>
              <a:t>at the same time:</a:t>
            </a:r>
          </a:p>
          <a:p>
            <a:pPr marL="908050" lvl="1" indent="-457200"/>
            <a:r>
              <a:rPr lang="en-US" sz="1600" dirty="0" smtClean="0"/>
              <a:t>downstream </a:t>
            </a:r>
            <a:r>
              <a:rPr lang="en-US" sz="1600" dirty="0"/>
              <a:t>and upstream sector interrelation;</a:t>
            </a:r>
          </a:p>
          <a:p>
            <a:pPr marL="908050" lvl="1" indent="-457200"/>
            <a:r>
              <a:rPr lang="en-US" sz="1600" dirty="0"/>
              <a:t>necessity of an embodied energy analysis;</a:t>
            </a:r>
          </a:p>
          <a:p>
            <a:pPr marL="908050" lvl="1" indent="-457200"/>
            <a:r>
              <a:rPr lang="en-US" sz="1600" dirty="0" smtClean="0"/>
              <a:t>Inter-sector </a:t>
            </a:r>
            <a:r>
              <a:rPr lang="en-US" sz="1600" dirty="0"/>
              <a:t>or </a:t>
            </a:r>
            <a:r>
              <a:rPr lang="en-US" sz="1600" dirty="0" smtClean="0"/>
              <a:t>inter-country </a:t>
            </a:r>
            <a:r>
              <a:rPr lang="en-US" sz="1600" dirty="0"/>
              <a:t>leakage effects of policies;…. </a:t>
            </a:r>
            <a:endParaRPr lang="en-US" sz="1600" dirty="0" smtClean="0"/>
          </a:p>
          <a:p>
            <a:pPr marL="908050" lvl="1" indent="-457200"/>
            <a:endParaRPr lang="en-US" sz="1600" dirty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r>
              <a:rPr lang="en-US" sz="1800" dirty="0"/>
              <a:t>Primary </a:t>
            </a:r>
            <a:r>
              <a:rPr lang="en-US" sz="1800" dirty="0" smtClean="0"/>
              <a:t>objective:  </a:t>
            </a:r>
            <a:r>
              <a:rPr lang="en-US" sz="1600" dirty="0" smtClean="0"/>
              <a:t>Surpass </a:t>
            </a:r>
            <a:r>
              <a:rPr lang="en-US" sz="1600" dirty="0"/>
              <a:t>the limitations of a pure Top-down or Bottom-up modeling approach </a:t>
            </a:r>
            <a:r>
              <a:rPr lang="en-US" sz="1600" dirty="0" smtClean="0"/>
              <a:t>used in integrated </a:t>
            </a:r>
            <a:r>
              <a:rPr lang="en-US" sz="1600" dirty="0"/>
              <a:t>energy-economic assessment analysis that requires </a:t>
            </a:r>
            <a:r>
              <a:rPr lang="en-US" sz="1600" dirty="0" smtClean="0"/>
              <a:t>both direct and indirect effects evaluations.  </a:t>
            </a:r>
            <a:endParaRPr lang="en-US" sz="1600" dirty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400" dirty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36000" rIns="54000" bIns="18000" numCol="1" anchor="b" anchorCtr="0" compatLnSpc="1">
            <a:prstTxWarp prst="textNoShape">
              <a:avLst/>
            </a:prstTxWarp>
          </a:bodyPr>
          <a:lstStyle/>
          <a:p>
            <a:pPr marL="457200" indent="-457200" eaLnBrk="1" hangingPunct="1"/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Motivation and </a:t>
            </a:r>
            <a:r>
              <a:rPr lang="en-US" dirty="0" smtClean="0"/>
              <a:t>Objective: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 bwMode="auto">
          <a:xfrm>
            <a:off x="5004048" y="1103258"/>
            <a:ext cx="1656184" cy="1461646"/>
          </a:xfrm>
          <a:prstGeom prst="ellipse">
            <a:avLst/>
          </a:prstGeom>
          <a:solidFill>
            <a:srgbClr val="EF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Bott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om-up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chemeClr val="bg1"/>
              </a:solidFill>
              <a:latin typeface="+mj-lt"/>
            </a:endParaRPr>
          </a:p>
          <a:p>
            <a:pPr lvl="0" algn="ctr"/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Electricity </a:t>
            </a:r>
          </a:p>
          <a:p>
            <a:pPr lvl="0" algn="ctr"/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operation and</a:t>
            </a:r>
          </a:p>
          <a:p>
            <a:pPr lvl="0" algn="ctr"/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Investment</a:t>
            </a:r>
          </a:p>
          <a:p>
            <a:pPr lvl="0" algn="ctr"/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model</a:t>
            </a:r>
            <a:endParaRPr lang="es-E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248722" y="1103258"/>
            <a:ext cx="1656184" cy="1461646"/>
          </a:xfrm>
          <a:prstGeom prst="ellipse">
            <a:avLst/>
          </a:prstGeom>
          <a:solidFill>
            <a:srgbClr val="EF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Top-down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Computable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General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Equilibrium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</a:rPr>
              <a:t>Mo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del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38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 smtClean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26830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3913" y="908720"/>
            <a:ext cx="8229600" cy="5400675"/>
          </a:xfrm>
        </p:spPr>
        <p:txBody>
          <a:bodyPr/>
          <a:lstStyle/>
          <a:p>
            <a:pPr marL="0" lvl="1" indent="0">
              <a:buSzPct val="80000"/>
              <a:buNone/>
            </a:pPr>
            <a:endParaRPr lang="en-US" sz="18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r>
              <a:rPr lang="en-US" sz="2000" dirty="0" smtClean="0"/>
              <a:t>Bottom-up </a:t>
            </a:r>
            <a:r>
              <a:rPr lang="en-US" sz="2000" dirty="0"/>
              <a:t>Electricity Expansion Lineal Model (and MCP version)</a:t>
            </a:r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r>
              <a:rPr lang="en-US" sz="2000" dirty="0" smtClean="0"/>
              <a:t>Top-down </a:t>
            </a:r>
            <a:r>
              <a:rPr lang="en-US" sz="2000" dirty="0"/>
              <a:t>Pure CGE </a:t>
            </a:r>
            <a:r>
              <a:rPr lang="en-US" sz="2000" dirty="0" smtClean="0"/>
              <a:t>Model (traditional or with technological disaggregation)</a:t>
            </a:r>
          </a:p>
          <a:p>
            <a:pPr marL="0" lvl="1" indent="0">
              <a:buSzPct val="80000"/>
              <a:buNone/>
            </a:pPr>
            <a:endParaRPr lang="en-U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r>
              <a:rPr lang="en-US" sz="2000" dirty="0" smtClean="0"/>
              <a:t>GEMED </a:t>
            </a:r>
            <a:r>
              <a:rPr lang="en-US" sz="2000" dirty="0"/>
              <a:t>- Electricity Extended Top-down Pure CGE </a:t>
            </a:r>
            <a:r>
              <a:rPr lang="en-US" sz="2000" dirty="0" smtClean="0"/>
              <a:t>Model</a:t>
            </a:r>
          </a:p>
          <a:p>
            <a:pPr marL="701675" lvl="2" indent="-342900">
              <a:buSzPct val="80000"/>
              <a:buFont typeface="Arial" pitchFamily="34" charset="0"/>
              <a:buChar char="•"/>
            </a:pPr>
            <a:r>
              <a:rPr lang="en-US" sz="1800" dirty="0" smtClean="0"/>
              <a:t>load </a:t>
            </a:r>
            <a:r>
              <a:rPr lang="en-US" sz="1800" dirty="0"/>
              <a:t>block, location and electricity producing technologies detail</a:t>
            </a:r>
          </a:p>
          <a:p>
            <a:pPr marL="701675" lvl="2" indent="-342900">
              <a:buSzPct val="80000"/>
              <a:buFont typeface="Arial" pitchFamily="34" charset="0"/>
              <a:buChar char="•"/>
            </a:pPr>
            <a:r>
              <a:rPr lang="en-US" sz="1800" dirty="0" smtClean="0"/>
              <a:t>SAM </a:t>
            </a:r>
            <a:r>
              <a:rPr lang="en-US" sz="1800" dirty="0"/>
              <a:t>disaggregation </a:t>
            </a:r>
            <a:r>
              <a:rPr lang="en-US" sz="1800" dirty="0" smtClean="0"/>
              <a:t>model (to make compatible technological and statistical data)</a:t>
            </a:r>
          </a:p>
          <a:p>
            <a:pPr marL="701675" lvl="2" indent="-342900">
              <a:buSzPct val="80000"/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r>
              <a:rPr lang="en-US" sz="2000" dirty="0" smtClean="0"/>
              <a:t>Hybrid </a:t>
            </a:r>
            <a:r>
              <a:rPr lang="en-US" sz="2000" dirty="0"/>
              <a:t>GEMED </a:t>
            </a:r>
            <a:r>
              <a:rPr lang="en-US" sz="2000" dirty="0" smtClean="0"/>
              <a:t>and Decomposed Hybrid GEMED</a:t>
            </a:r>
            <a:endParaRPr lang="en-US" sz="2000" dirty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n-US" dirty="0"/>
              <a:t>Modeling </a:t>
            </a:r>
            <a:r>
              <a:rPr lang="en-US" dirty="0" smtClean="0"/>
              <a:t>framework</a:t>
            </a:r>
            <a:endParaRPr lang="en-US" dirty="0"/>
          </a:p>
        </p:txBody>
      </p:sp>
      <p:graphicFrame>
        <p:nvGraphicFramePr>
          <p:cNvPr id="4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062662"/>
              </p:ext>
            </p:extLst>
          </p:nvPr>
        </p:nvGraphicFramePr>
        <p:xfrm>
          <a:off x="1259632" y="4869160"/>
          <a:ext cx="6552728" cy="129614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185421"/>
                <a:gridCol w="2243738"/>
                <a:gridCol w="2123569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sector related effects</a:t>
                      </a:r>
                      <a:endParaRPr lang="en-US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Indirect economy wide effects</a:t>
                      </a:r>
                      <a:endParaRPr lang="en-US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BU - electricity model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Very good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none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TD - CGE model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Very limited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92D050"/>
                          </a:solidFill>
                          <a:effectLst/>
                        </a:rPr>
                        <a:t>good</a:t>
                      </a:r>
                      <a:endParaRPr lang="en-US" sz="1200" b="0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TD - CGE with technology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Limited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92D050"/>
                          </a:solidFill>
                          <a:effectLst/>
                        </a:rPr>
                        <a:t>good</a:t>
                      </a:r>
                      <a:endParaRPr lang="en-US" sz="1200" b="0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TD - CGE with tech and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92D050"/>
                          </a:solidFill>
                          <a:effectLst/>
                        </a:rPr>
                        <a:t>Good</a:t>
                      </a:r>
                      <a:endParaRPr lang="en-US" sz="1200" b="0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Very good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Hybrid model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Very good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Very good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8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What is the difference?</a:t>
            </a:r>
          </a:p>
          <a:p>
            <a:pPr lvl="1"/>
            <a:endParaRPr lang="es-ES_tradnl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It still follows a CGE production function structure but:</a:t>
            </a:r>
            <a:endParaRPr lang="en-US" sz="180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dirty="0" smtClean="0"/>
              <a:t>Electricity is treated as a time heterogeneous commodity:</a:t>
            </a:r>
          </a:p>
          <a:p>
            <a:pPr lvl="2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dirty="0" smtClean="0"/>
              <a:t>One electricity product for each different load level.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dirty="0" smtClean="0"/>
              <a:t>Electricity activity is disaggregated according regional transmission restrictions (zonal prices and different technologies portfolios).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dirty="0" smtClean="0"/>
              <a:t>Different load profiles represented for each one of the different electricity demanders.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dirty="0" smtClean="0"/>
              <a:t>Load block dependable generation technology portfolios, with disaggregated capital, labor, taxes and intermediary inputs expenses.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dirty="0" smtClean="0"/>
              <a:t>Representation of thermodynamic efficiency, technologies production capacity,  overnight costs, construction time,… inserted into the CGE model as parameters. </a:t>
            </a:r>
          </a:p>
          <a:p>
            <a:pPr lvl="1"/>
            <a:endParaRPr lang="en-US" sz="2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55663" y="150813"/>
            <a:ext cx="828833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36000" rIns="54000" bIns="180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9pPr>
          </a:lstStyle>
          <a:p>
            <a:pPr marL="457200" indent="-457200" eaLnBrk="1" hangingPunct="1"/>
            <a:r>
              <a:rPr lang="en-US" sz="2400" dirty="0" smtClean="0"/>
              <a:t>General Equilibrium Model with Electricity Detail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80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GEMED: </a:t>
            </a:r>
            <a:r>
              <a:rPr lang="en-US" sz="2400" dirty="0" smtClean="0"/>
              <a:t>The electricity extended Social Accountability Matrix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885261"/>
              </p:ext>
            </p:extLst>
          </p:nvPr>
        </p:nvGraphicFramePr>
        <p:xfrm>
          <a:off x="806902" y="2636912"/>
          <a:ext cx="8229594" cy="1839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956"/>
                <a:gridCol w="438214"/>
                <a:gridCol w="438214"/>
                <a:gridCol w="438214"/>
                <a:gridCol w="438214"/>
                <a:gridCol w="438214"/>
                <a:gridCol w="438214"/>
                <a:gridCol w="438214"/>
                <a:gridCol w="438214"/>
                <a:gridCol w="438214"/>
                <a:gridCol w="438214"/>
                <a:gridCol w="438214"/>
                <a:gridCol w="438214"/>
                <a:gridCol w="438214"/>
                <a:gridCol w="438214"/>
                <a:gridCol w="438214"/>
                <a:gridCol w="438214"/>
                <a:gridCol w="438214"/>
              </a:tblGrid>
              <a:tr h="166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Manufactures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Coal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Oil-Nuclear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Gas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Electricity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Transport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Other_Services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LABOR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CAPITAL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Social_Contributions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CO2_Payments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Production_Taxes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Product_Tax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Households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Government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Saves-Investments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Exports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ctr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Manufactures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396912,00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242,50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18083,90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4974,90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1965,80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6567,90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97333,20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110245,10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7032,80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134748,40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138267,70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Coal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377,60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0,10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3,90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1903,80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4,70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73,50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34,20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14,10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4,70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Oil-Nuclear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6214,00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30,10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5532,70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28,50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3072,40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6242,50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3093,30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7723,50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219,00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7483,20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Gas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2011,30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0,10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3,90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3145,80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120,30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1077,50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1281,20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111,20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Electricity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8962,70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88,40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72,50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28,60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5410,00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741,40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10537,90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6095,40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417,20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Transport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24960,50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31,00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745,90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6,30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270,70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20638,80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14985,30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12053,70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1587,30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216,90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16093,40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Other_Services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92784,10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99,70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1381,30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257,90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4772,70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12275,60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179882,00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354378,00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154625,70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42361,30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35433,60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Labor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102997,00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301,10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390,60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197,80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1270,10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13024,50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216132,90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Capital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101730,20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60,30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3226,60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2115,30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9098,70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16682,90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246069,00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Social_Contributions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31093,40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96,30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130,40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71,00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504,60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3892,10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60626,20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CO2_Payments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6175,92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29,72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446,24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283,94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2120,00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Production_Taxes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-4626,21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-29,72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-37,96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-243,24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395,78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4651,80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Product_Tax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149,40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19,20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624,70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26,80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2791,30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14087,20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54474,40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494,20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22591,80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Households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334314,00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364051,00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100360,50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Government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-1549,71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-331,38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-2077,68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14932,00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96414,00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9055,83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110,44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95259,00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98697,00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9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Saves-Investments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153743,00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46409,00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  <a:tr h="10303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Imports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148182,00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1448,60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9369,00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0,10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501,40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8607,80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29702,10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06" marR="4906" marT="4906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51180"/>
              </p:ext>
            </p:extLst>
          </p:nvPr>
        </p:nvGraphicFramePr>
        <p:xfrm>
          <a:off x="251520" y="5013176"/>
          <a:ext cx="4914901" cy="1133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720080"/>
                <a:gridCol w="1008112"/>
                <a:gridCol w="1008112"/>
                <a:gridCol w="1386509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Location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Period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Load Block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6192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Electricity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Generation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Peninsular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noProof="0" smtClean="0">
                          <a:solidFill>
                            <a:schemeClr val="bg1"/>
                          </a:solidFill>
                          <a:effectLst/>
                        </a:rPr>
                        <a:t>Winter</a:t>
                      </a:r>
                      <a:r>
                        <a:rPr lang="en-US" sz="1000" u="none" strike="noStrike" baseline="0" noProof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u="none" strike="noStrike" noProof="0" smtClean="0">
                          <a:solidFill>
                            <a:schemeClr val="bg1"/>
                          </a:solidFill>
                          <a:effectLst/>
                        </a:rPr>
                        <a:t>Holiday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OffPeak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Peak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Summer,…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NonPeninsular,…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TD&amp;O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…</a:t>
                      </a:r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37506"/>
              </p:ext>
            </p:extLst>
          </p:nvPr>
        </p:nvGraphicFramePr>
        <p:xfrm>
          <a:off x="3275856" y="1124744"/>
          <a:ext cx="5256585" cy="971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485"/>
                <a:gridCol w="630651"/>
                <a:gridCol w="648072"/>
                <a:gridCol w="936104"/>
                <a:gridCol w="216024"/>
                <a:gridCol w="720080"/>
                <a:gridCol w="1080120"/>
                <a:gridCol w="432049"/>
              </a:tblGrid>
              <a:tr h="16192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Electricity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Generation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TD&amp;O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1619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Peninsular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NonPeninsular,…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1619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Winter Holiday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Summer …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OffPeak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Medium Peak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…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Tech1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Tech2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…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Tech 1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…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noProof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 bwMode="auto">
          <a:xfrm rot="10800000">
            <a:off x="3419873" y="2132855"/>
            <a:ext cx="216024" cy="504056"/>
          </a:xfrm>
          <a:prstGeom prst="downArrow">
            <a:avLst/>
          </a:prstGeom>
          <a:solidFill>
            <a:srgbClr val="EFA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Optima" pitchFamily="2" charset="0"/>
            </a:endParaRPr>
          </a:p>
        </p:txBody>
      </p:sp>
      <p:sp>
        <p:nvSpPr>
          <p:cNvPr id="7" name="Bent Arrow 6"/>
          <p:cNvSpPr/>
          <p:nvPr/>
        </p:nvSpPr>
        <p:spPr bwMode="auto">
          <a:xfrm rot="16200000" flipH="1">
            <a:off x="-324544" y="3861048"/>
            <a:ext cx="1800200" cy="504056"/>
          </a:xfrm>
          <a:prstGeom prst="bentArrow">
            <a:avLst>
              <a:gd name="adj1" fmla="val 14922"/>
              <a:gd name="adj2" fmla="val 25000"/>
              <a:gd name="adj3" fmla="val 25000"/>
              <a:gd name="adj4" fmla="val 43750"/>
            </a:avLst>
          </a:prstGeom>
          <a:solidFill>
            <a:srgbClr val="EFA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Opt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_IIT">
  <a:themeElements>
    <a:clrScheme name="Diseño predeterminado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AC00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D2AA"/>
      </a:accent5>
      <a:accent6>
        <a:srgbClr val="E78A5C"/>
      </a:accent6>
      <a:hlink>
        <a:srgbClr val="CC3300"/>
      </a:hlink>
      <a:folHlink>
        <a:srgbClr val="996600"/>
      </a:folHlink>
    </a:clrScheme>
    <a:fontScheme name="Diseño predeterminado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AD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ptim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AD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ptima" pitchFamily="2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AC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3">
    <a:dk1>
      <a:srgbClr val="000000"/>
    </a:dk1>
    <a:lt1>
      <a:srgbClr val="FFFFFF"/>
    </a:lt1>
    <a:dk2>
      <a:srgbClr val="000000"/>
    </a:dk2>
    <a:lt2>
      <a:srgbClr val="969696"/>
    </a:lt2>
    <a:accent1>
      <a:srgbClr val="EFAC00"/>
    </a:accent1>
    <a:accent2>
      <a:srgbClr val="FF9966"/>
    </a:accent2>
    <a:accent3>
      <a:srgbClr val="FFFFFF"/>
    </a:accent3>
    <a:accent4>
      <a:srgbClr val="000000"/>
    </a:accent4>
    <a:accent5>
      <a:srgbClr val="F6D2AA"/>
    </a:accent5>
    <a:accent6>
      <a:srgbClr val="E78A5C"/>
    </a:accent6>
    <a:hlink>
      <a:srgbClr val="CC3300"/>
    </a:hlink>
    <a:folHlink>
      <a:srgbClr val="996600"/>
    </a:folHlink>
  </a:clrScheme>
  <a:fontScheme name="Diseño predeterminado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3">
    <a:dk1>
      <a:srgbClr val="000000"/>
    </a:dk1>
    <a:lt1>
      <a:srgbClr val="FFFFFF"/>
    </a:lt1>
    <a:dk2>
      <a:srgbClr val="000000"/>
    </a:dk2>
    <a:lt2>
      <a:srgbClr val="969696"/>
    </a:lt2>
    <a:accent1>
      <a:srgbClr val="EFAC00"/>
    </a:accent1>
    <a:accent2>
      <a:srgbClr val="FF9966"/>
    </a:accent2>
    <a:accent3>
      <a:srgbClr val="FFFFFF"/>
    </a:accent3>
    <a:accent4>
      <a:srgbClr val="000000"/>
    </a:accent4>
    <a:accent5>
      <a:srgbClr val="F6D2AA"/>
    </a:accent5>
    <a:accent6>
      <a:srgbClr val="E78A5C"/>
    </a:accent6>
    <a:hlink>
      <a:srgbClr val="CC3300"/>
    </a:hlink>
    <a:folHlink>
      <a:srgbClr val="996600"/>
    </a:folHlink>
  </a:clrScheme>
  <a:fontScheme name="Diseño predeterminado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Presentacion_IIT</Template>
  <TotalTime>8791</TotalTime>
  <Words>3478</Words>
  <Application>Microsoft Office PowerPoint</Application>
  <PresentationFormat>On-screen Show (4:3)</PresentationFormat>
  <Paragraphs>1205</Paragraphs>
  <Slides>32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Georgia</vt:lpstr>
      <vt:lpstr>Optima</vt:lpstr>
      <vt:lpstr>Wingdings</vt:lpstr>
      <vt:lpstr>Cambria Math</vt:lpstr>
      <vt:lpstr>Verdana</vt:lpstr>
      <vt:lpstr>Times New Roman</vt:lpstr>
      <vt:lpstr>Symbol</vt:lpstr>
      <vt:lpstr>Calibri</vt:lpstr>
      <vt:lpstr>Presentacion_IIT</vt:lpstr>
      <vt:lpstr>Ecuación</vt:lpstr>
      <vt:lpstr>Introducing electricity load level detail into a CGE model</vt:lpstr>
      <vt:lpstr> Contents</vt:lpstr>
      <vt:lpstr>1</vt:lpstr>
      <vt:lpstr> Motivation and Objective:</vt:lpstr>
      <vt:lpstr> Motivation and Objective:</vt:lpstr>
      <vt:lpstr>2</vt:lpstr>
      <vt:lpstr> Modeling framework</vt:lpstr>
      <vt:lpstr>PowerPoint Presentation</vt:lpstr>
      <vt:lpstr>GEMED: The electricity extended Social Accountability Matrix</vt:lpstr>
      <vt:lpstr>GEMED: The production structure</vt:lpstr>
      <vt:lpstr> GEMED: How do we do it?</vt:lpstr>
      <vt:lpstr> GEMED: How do we do it?</vt:lpstr>
      <vt:lpstr> GEMED: How do we do it?</vt:lpstr>
      <vt:lpstr>3</vt:lpstr>
      <vt:lpstr>Case study: Household Demand Response Simulation</vt:lpstr>
      <vt:lpstr>Case study: Household Demand Response Simulation</vt:lpstr>
      <vt:lpstr>Demand Response: BU vs. CGE with electricity detail vs. GEMED</vt:lpstr>
      <vt:lpstr>Demand Response: BU vs. CGE with electricity detail vs. GEMED</vt:lpstr>
      <vt:lpstr>Demand Response: BU vs. CGE with electricity detail vs. GEMED</vt:lpstr>
      <vt:lpstr>Demand Response: BU vs. CGE with electricity detail vs. GEMED</vt:lpstr>
      <vt:lpstr>Demand Response: BU vs. CGE with electricity detail vs. GEMED</vt:lpstr>
      <vt:lpstr>4. GEMED - General Equilibrium Model with Electricity Detail</vt:lpstr>
      <vt:lpstr>4</vt:lpstr>
      <vt:lpstr>Hybrid GEMED:</vt:lpstr>
      <vt:lpstr>Decomposed Hybrid GEMED</vt:lpstr>
      <vt:lpstr>5</vt:lpstr>
      <vt:lpstr>Conclusions: (1/4)</vt:lpstr>
      <vt:lpstr>Conclusions: (2/4)</vt:lpstr>
      <vt:lpstr>Conclusions: (3/4)</vt:lpstr>
      <vt:lpstr>Conclusions: (4/4)</vt:lpstr>
      <vt:lpstr>PowerPoint Presentation</vt:lpstr>
      <vt:lpstr>References</vt:lpstr>
    </vt:vector>
  </TitlesOfParts>
  <Company>IIT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presentaciones Versión 2010 Criterios orientativos</dc:title>
  <dc:creator>Renato Rodrigues</dc:creator>
  <cp:lastModifiedBy>Renato Rodrigues</cp:lastModifiedBy>
  <cp:revision>555</cp:revision>
  <dcterms:created xsi:type="dcterms:W3CDTF">2010-07-03T07:48:37Z</dcterms:created>
  <dcterms:modified xsi:type="dcterms:W3CDTF">2012-10-30T21:16:41Z</dcterms:modified>
</cp:coreProperties>
</file>